
<file path=[Content_Types].xml><?xml version="1.0" encoding="utf-8"?>
<Types xmlns="http://schemas.openxmlformats.org/package/2006/content-types">
  <Default Extension="png" ContentType="image/png"/>
  <Default Extension="tmp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3" r:id="rId2"/>
    <p:sldId id="265" r:id="rId3"/>
    <p:sldId id="269" r:id="rId4"/>
    <p:sldId id="273" r:id="rId5"/>
    <p:sldId id="274" r:id="rId6"/>
    <p:sldId id="270" r:id="rId7"/>
    <p:sldId id="260" r:id="rId8"/>
    <p:sldId id="275" r:id="rId9"/>
    <p:sldId id="267" r:id="rId10"/>
    <p:sldId id="268" r:id="rId11"/>
    <p:sldId id="276" r:id="rId12"/>
    <p:sldId id="279" r:id="rId13"/>
    <p:sldId id="277" r:id="rId14"/>
    <p:sldId id="27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8250" autoAdjust="0"/>
  </p:normalViewPr>
  <p:slideViewPr>
    <p:cSldViewPr snapToGrid="0" showGuides="1">
      <p:cViewPr>
        <p:scale>
          <a:sx n="64" d="100"/>
          <a:sy n="64" d="100"/>
        </p:scale>
        <p:origin x="-640" y="4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media/image5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DA29D-0A17-4FE3-9D16-7BD2BDB95F8C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B3A3D5-B531-4385-9594-320DFC87AF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2086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3A3D5-B531-4385-9594-320DFC87AF7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6004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3A3D5-B531-4385-9594-320DFC87AF7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8858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几种特殊的运算符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xmlns="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2.14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5.tmp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2778663" y="2767280"/>
            <a:ext cx="666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几种特殊的运算符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961CAC8C-0772-449D-8424-2A8E4157C811}"/>
              </a:ext>
            </a:extLst>
          </p:cNvPr>
          <p:cNvSpPr txBox="1"/>
          <p:nvPr/>
        </p:nvSpPr>
        <p:spPr>
          <a:xfrm>
            <a:off x="3575124" y="2142164"/>
            <a:ext cx="5207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规定的逗号表达式的求值顺序为：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xmlns="" id="{654152F4-170F-4C15-A91D-6F3EF05210FB}"/>
              </a:ext>
            </a:extLst>
          </p:cNvPr>
          <p:cNvGrpSpPr/>
          <p:nvPr/>
        </p:nvGrpSpPr>
        <p:grpSpPr>
          <a:xfrm>
            <a:off x="2284240" y="1702234"/>
            <a:ext cx="7623520" cy="3863624"/>
            <a:chOff x="4188196" y="2127479"/>
            <a:chExt cx="3910692" cy="3650794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DEA6B977-0944-4392-AFD6-9EC81D0122D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6" name="任意多边形 93">
                <a:extLst>
                  <a:ext uri="{FF2B5EF4-FFF2-40B4-BE49-F238E27FC236}">
                    <a16:creationId xmlns:a16="http://schemas.microsoft.com/office/drawing/2014/main" xmlns="" id="{5D00FE4B-5FC0-4D3A-9F49-44565FA65623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矩形: 圆角 56">
                <a:extLst>
                  <a:ext uri="{FF2B5EF4-FFF2-40B4-BE49-F238E27FC236}">
                    <a16:creationId xmlns:a16="http://schemas.microsoft.com/office/drawing/2014/main" xmlns="" id="{438C77C0-7798-4B61-9A89-BF69AC76D98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任意多边形 93">
                <a:extLst>
                  <a:ext uri="{FF2B5EF4-FFF2-40B4-BE49-F238E27FC236}">
                    <a16:creationId xmlns:a16="http://schemas.microsoft.com/office/drawing/2014/main" xmlns="" id="{2161FF84-7F47-48DF-9FC5-0EE2FF43A197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任意多边形 93">
                <a:extLst>
                  <a:ext uri="{FF2B5EF4-FFF2-40B4-BE49-F238E27FC236}">
                    <a16:creationId xmlns:a16="http://schemas.microsoft.com/office/drawing/2014/main" xmlns="" id="{FA336060-259C-45D8-B05F-3FC539997B1B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任意多边形 93">
                <a:extLst>
                  <a:ext uri="{FF2B5EF4-FFF2-40B4-BE49-F238E27FC236}">
                    <a16:creationId xmlns:a16="http://schemas.microsoft.com/office/drawing/2014/main" xmlns="" id="{0E589595-191F-4CCB-8F01-CC56C0ECE00C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xmlns="" id="{699D5F6E-88E9-4122-BAAB-BEBB3598F6C9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xmlns="" id="{ED247783-EA95-4630-AFED-9E087F3F724C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xmlns="" id="{1FF510FF-350F-44CF-86F1-A893AE0585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xmlns="" id="{E1248E83-F1A8-4E24-84B9-C9023DCE28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xmlns="" id="{73B997CB-3E1A-4AB9-9BC3-F065180B9164}"/>
              </a:ext>
            </a:extLst>
          </p:cNvPr>
          <p:cNvCxnSpPr>
            <a:cxnSpLocks/>
          </p:cNvCxnSpPr>
          <p:nvPr/>
        </p:nvCxnSpPr>
        <p:spPr>
          <a:xfrm>
            <a:off x="3575124" y="2798532"/>
            <a:ext cx="495635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xmlns="" id="{3538D99B-7594-4CBE-956D-0C15BDEBC4FB}"/>
              </a:ext>
            </a:extLst>
          </p:cNvPr>
          <p:cNvCxnSpPr>
            <a:cxnSpLocks/>
          </p:cNvCxnSpPr>
          <p:nvPr/>
        </p:nvCxnSpPr>
        <p:spPr>
          <a:xfrm>
            <a:off x="3575124" y="2846157"/>
            <a:ext cx="495635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B4DA0034-9163-473F-851C-AF3CCEE23EB1}"/>
              </a:ext>
            </a:extLst>
          </p:cNvPr>
          <p:cNvGrpSpPr/>
          <p:nvPr/>
        </p:nvGrpSpPr>
        <p:grpSpPr>
          <a:xfrm>
            <a:off x="2988627" y="3256556"/>
            <a:ext cx="6214745" cy="830997"/>
            <a:chOff x="3773316" y="3172381"/>
            <a:chExt cx="6214745" cy="830997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xmlns="" id="{01370DB1-4C02-49B0-A4DC-2A600444A31E}"/>
                </a:ext>
              </a:extLst>
            </p:cNvPr>
            <p:cNvSpPr txBox="1"/>
            <p:nvPr/>
          </p:nvSpPr>
          <p:spPr>
            <a:xfrm>
              <a:off x="4279782" y="3172381"/>
              <a:ext cx="57082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①依次求解表达式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，表达式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…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，表达式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n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的值；</a:t>
              </a:r>
            </a:p>
          </p:txBody>
        </p:sp>
        <p:sp>
          <p:nvSpPr>
            <p:cNvPr id="64" name="平行四边形 63">
              <a:extLst>
                <a:ext uri="{FF2B5EF4-FFF2-40B4-BE49-F238E27FC236}">
                  <a16:creationId xmlns:a16="http://schemas.microsoft.com/office/drawing/2014/main" xmlns="" id="{EA06B662-A817-437F-8B3D-A99CE4489D17}"/>
                </a:ext>
              </a:extLst>
            </p:cNvPr>
            <p:cNvSpPr/>
            <p:nvPr/>
          </p:nvSpPr>
          <p:spPr>
            <a:xfrm rot="10800000">
              <a:off x="3773316" y="3309089"/>
              <a:ext cx="412444" cy="200886"/>
            </a:xfrm>
            <a:prstGeom prst="parallelogram">
              <a:avLst>
                <a:gd name="adj" fmla="val 87809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5AFB7D98-69A8-492E-B673-AC8AE28180C1}"/>
              </a:ext>
            </a:extLst>
          </p:cNvPr>
          <p:cNvGrpSpPr/>
          <p:nvPr/>
        </p:nvGrpSpPr>
        <p:grpSpPr>
          <a:xfrm>
            <a:off x="2988626" y="4293155"/>
            <a:ext cx="6086747" cy="461665"/>
            <a:chOff x="3773316" y="3646111"/>
            <a:chExt cx="6086747" cy="461665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xmlns="" id="{322A7697-3713-498A-8FD1-796BC1E72155}"/>
                </a:ext>
              </a:extLst>
            </p:cNvPr>
            <p:cNvSpPr txBox="1"/>
            <p:nvPr/>
          </p:nvSpPr>
          <p:spPr>
            <a:xfrm>
              <a:off x="4279782" y="3646111"/>
              <a:ext cx="55802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②表达式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n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的值就是整个逗号表达式的值。</a:t>
              </a:r>
            </a:p>
          </p:txBody>
        </p:sp>
        <p:sp>
          <p:nvSpPr>
            <p:cNvPr id="65" name="平行四边形 64">
              <a:extLst>
                <a:ext uri="{FF2B5EF4-FFF2-40B4-BE49-F238E27FC236}">
                  <a16:creationId xmlns:a16="http://schemas.microsoft.com/office/drawing/2014/main" xmlns="" id="{1C850C1A-9861-4AA9-B56A-3ED325581D1D}"/>
                </a:ext>
              </a:extLst>
            </p:cNvPr>
            <p:cNvSpPr/>
            <p:nvPr/>
          </p:nvSpPr>
          <p:spPr>
            <a:xfrm rot="10800000">
              <a:off x="3773316" y="3780671"/>
              <a:ext cx="412444" cy="200886"/>
            </a:xfrm>
            <a:prstGeom prst="parallelogram">
              <a:avLst>
                <a:gd name="adj" fmla="val 8780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738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 rot="5400000">
            <a:off x="5173133" y="-344583"/>
            <a:ext cx="1575151" cy="3749818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2819153" y="1178484"/>
            <a:ext cx="4976446" cy="8550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               int x = 1, y = 1, z;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    z = (++x, 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x+y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); 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98433F27-6959-44BF-A952-99EC3D2F3C98}"/>
              </a:ext>
            </a:extLst>
          </p:cNvPr>
          <p:cNvGrpSpPr/>
          <p:nvPr/>
        </p:nvGrpSpPr>
        <p:grpSpPr>
          <a:xfrm>
            <a:off x="2237031" y="2960037"/>
            <a:ext cx="7735163" cy="1775459"/>
            <a:chOff x="3043829" y="850568"/>
            <a:chExt cx="7735163" cy="1775459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xmlns="" id="{09074E22-F355-46D6-BA93-27EB36183D86}"/>
                </a:ext>
              </a:extLst>
            </p:cNvPr>
            <p:cNvSpPr txBox="1"/>
            <p:nvPr/>
          </p:nvSpPr>
          <p:spPr>
            <a:xfrm>
              <a:off x="3213508" y="961550"/>
              <a:ext cx="75485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对于逗号表达式“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++x, </a:t>
              </a:r>
              <a:r>
                <a:rPr lang="en-US" altLang="zh-CN" sz="2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x+y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”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，先计算“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++x”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的值，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x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为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；再计算“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x + y”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的值，为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。所以整个逗号表达式的值为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。最后，赋值语句“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z=(++x, </a:t>
              </a:r>
              <a:r>
                <a:rPr lang="en-US" altLang="zh-CN" sz="2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x+y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);”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将逗号表达式的值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赋值给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z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itchFamily="34" charset="-122"/>
                  <a:ea typeface="微软雅黑" pitchFamily="34" charset="-122"/>
                  <a:cs typeface="Times New Roman" panose="02020603050405020304" pitchFamily="18" charset="0"/>
                </a:rPr>
                <a:t>。</a:t>
              </a: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xmlns="" id="{FEE89A75-1229-42EC-AFAA-A840F2F7BC43}"/>
                </a:ext>
              </a:extLst>
            </p:cNvPr>
            <p:cNvGrpSpPr/>
            <p:nvPr/>
          </p:nvGrpSpPr>
          <p:grpSpPr>
            <a:xfrm>
              <a:off x="3043829" y="850568"/>
              <a:ext cx="7735163" cy="1775459"/>
              <a:chOff x="3043829" y="850568"/>
              <a:chExt cx="7735163" cy="1775459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xmlns="" id="{A502DCA3-6C7B-4DE6-8F31-6A1F7ACF7006}"/>
                  </a:ext>
                </a:extLst>
              </p:cNvPr>
              <p:cNvSpPr/>
              <p:nvPr/>
            </p:nvSpPr>
            <p:spPr>
              <a:xfrm>
                <a:off x="3043829" y="879182"/>
                <a:ext cx="7703165" cy="1708083"/>
              </a:xfrm>
              <a:prstGeom prst="rect">
                <a:avLst/>
              </a:prstGeom>
              <a:noFill/>
              <a:ln w="127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xmlns="" id="{9346E6FE-E26E-4251-B852-F58BE2B7F4D7}"/>
                  </a:ext>
                </a:extLst>
              </p:cNvPr>
              <p:cNvGrpSpPr/>
              <p:nvPr/>
            </p:nvGrpSpPr>
            <p:grpSpPr>
              <a:xfrm>
                <a:off x="10626178" y="850568"/>
                <a:ext cx="152814" cy="165397"/>
                <a:chOff x="6918311" y="1023323"/>
                <a:chExt cx="152814" cy="165397"/>
              </a:xfrm>
            </p:grpSpPr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xmlns="" id="{CCD2E9E5-3F54-4E8B-B724-092752BA84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918311" y="1028702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xmlns="" id="{E2070238-FCF2-4E98-94C0-B14919A0C4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069332" y="1023323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xmlns="" id="{F09033D1-E306-4CF9-9216-CC538E99DCC0}"/>
                  </a:ext>
                </a:extLst>
              </p:cNvPr>
              <p:cNvGrpSpPr/>
              <p:nvPr/>
            </p:nvGrpSpPr>
            <p:grpSpPr>
              <a:xfrm rot="5400000">
                <a:off x="10618094" y="2466921"/>
                <a:ext cx="152814" cy="165397"/>
                <a:chOff x="7462963" y="286425"/>
                <a:chExt cx="152814" cy="165397"/>
              </a:xfrm>
            </p:grpSpPr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xmlns="" id="{1E191762-EF40-4E3B-88F3-8E10861426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62963" y="286425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xmlns="" id="{CB40C066-AA6A-4362-8F61-8E52A837CA8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608979" y="286425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xmlns="" id="{DD4165C2-5691-4636-B1F1-32FD63E812BD}"/>
              </a:ext>
            </a:extLst>
          </p:cNvPr>
          <p:cNvGrpSpPr/>
          <p:nvPr/>
        </p:nvGrpSpPr>
        <p:grpSpPr>
          <a:xfrm>
            <a:off x="2237031" y="2473496"/>
            <a:ext cx="1436323" cy="486541"/>
            <a:chOff x="1224005" y="898136"/>
            <a:chExt cx="1436323" cy="486541"/>
          </a:xfrm>
        </p:grpSpPr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xmlns="" id="{F3A73FE8-4BED-4877-BFC1-DD4C2A891F33}"/>
                </a:ext>
              </a:extLst>
            </p:cNvPr>
            <p:cNvSpPr/>
            <p:nvPr/>
          </p:nvSpPr>
          <p:spPr>
            <a:xfrm rot="5400000">
              <a:off x="1724012" y="398129"/>
              <a:ext cx="436310" cy="1436323"/>
            </a:xfrm>
            <a:prstGeom prst="flowChartManualInput">
              <a:avLst/>
            </a:prstGeom>
            <a:noFill/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xmlns="" id="{58BF66A6-D4CC-476E-BDB9-479342C2E9E8}"/>
                </a:ext>
              </a:extLst>
            </p:cNvPr>
            <p:cNvSpPr txBox="1"/>
            <p:nvPr/>
          </p:nvSpPr>
          <p:spPr>
            <a:xfrm>
              <a:off x="1442724" y="923012"/>
              <a:ext cx="10161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解释：</a:t>
              </a: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xmlns="" id="{263193FA-594A-472D-91B4-13FB0727DFE1}"/>
              </a:ext>
            </a:extLst>
          </p:cNvPr>
          <p:cNvGrpSpPr/>
          <p:nvPr/>
        </p:nvGrpSpPr>
        <p:grpSpPr>
          <a:xfrm>
            <a:off x="2237031" y="944163"/>
            <a:ext cx="4065877" cy="461665"/>
            <a:chOff x="3773316" y="3100569"/>
            <a:chExt cx="4065877" cy="461665"/>
          </a:xfrm>
        </p:grpSpPr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xmlns="" id="{C1E53D94-F833-4363-AD3B-253EAF9CA0C8}"/>
                </a:ext>
              </a:extLst>
            </p:cNvPr>
            <p:cNvSpPr txBox="1"/>
            <p:nvPr/>
          </p:nvSpPr>
          <p:spPr>
            <a:xfrm>
              <a:off x="4279783" y="3100569"/>
              <a:ext cx="3559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例如：</a:t>
              </a:r>
            </a:p>
          </p:txBody>
        </p:sp>
        <p:sp>
          <p:nvSpPr>
            <p:cNvPr id="49" name="平行四边形 48">
              <a:extLst>
                <a:ext uri="{FF2B5EF4-FFF2-40B4-BE49-F238E27FC236}">
                  <a16:creationId xmlns:a16="http://schemas.microsoft.com/office/drawing/2014/main" xmlns="" id="{FD35AEAC-AD2D-49B2-B942-03602A1B04D1}"/>
                </a:ext>
              </a:extLst>
            </p:cNvPr>
            <p:cNvSpPr/>
            <p:nvPr/>
          </p:nvSpPr>
          <p:spPr>
            <a:xfrm rot="10800000">
              <a:off x="3773316" y="3309089"/>
              <a:ext cx="412444" cy="200886"/>
            </a:xfrm>
            <a:prstGeom prst="parallelogram">
              <a:avLst>
                <a:gd name="adj" fmla="val 8780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2420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如</a:t>
            </a:r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果</a:t>
            </a:r>
            <a:r>
              <a:rPr lang="en-US" altLang="zh-CN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x=1,y=1,</a:t>
            </a:r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cs typeface="Times New Roman" panose="02020603050405020304" pitchFamily="18" charset="0"/>
              </a:rPr>
              <a:t>执行语句“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z = ++x, </a:t>
            </a:r>
            <a:r>
              <a:rPr lang="en-US" altLang="zh-CN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x+y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”后，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z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的值是多</a:t>
            </a:r>
            <a:r>
              <a:rPr lang="zh-CN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少</a:t>
            </a:r>
            <a:r>
              <a:rPr lang="zh-CN" altLang="en-US" sz="2800" dirty="0" smtClean="0">
                <a:solidFill>
                  <a:srgbClr val="639EF4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solidFill>
                  <a:srgbClr val="639EF4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</a:t>
            </a:r>
            <a:r>
              <a:rPr lang="zh-CN" altLang="en-US" sz="2800" dirty="0" smtClean="0">
                <a:solidFill>
                  <a:srgbClr val="639EF4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填空</a:t>
            </a:r>
            <a:r>
              <a:rPr lang="en-US" altLang="zh-CN" sz="2800" dirty="0" smtClean="0">
                <a:solidFill>
                  <a:srgbClr val="639EF4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1]</a:t>
            </a:r>
            <a:r>
              <a:rPr lang="en-US" altLang="zh-CN" sz="2800" dirty="0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endParaRPr lang="zh-CN" altLang="en-US" sz="2600" dirty="0">
              <a:solidFill>
                <a:srgbClr val="000000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4" name="Rounded Rectangle 3"/>
          <p:cNvSpPr/>
          <p:nvPr>
            <p:custDataLst>
              <p:tags r:id="rId3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 smtClean="0">
                <a:solidFill>
                  <a:srgbClr val="FFFFFF"/>
                </a:solidFill>
                <a:latin typeface="Microsoft Yahei"/>
                <a:ea typeface="Microsoft Yahei"/>
                <a:sym typeface="Microsoft Yahei"/>
              </a:rPr>
              <a:t>作答</a:t>
            </a:r>
            <a:endParaRPr lang="zh-CN" altLang="en-US" sz="1600">
              <a:solidFill>
                <a:srgbClr val="FFFFFF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0" name="Rectangle 9"/>
          <p:cNvSpPr/>
          <p:nvPr>
            <p:custDataLst>
              <p:tags r:id="rId4"/>
            </p:custDataLst>
          </p:nvPr>
        </p:nvSpPr>
        <p:spPr>
          <a:xfrm>
            <a:off x="0" y="5727383"/>
            <a:ext cx="12192000" cy="487680"/>
          </a:xfrm>
          <a:prstGeom prst="rect">
            <a:avLst/>
          </a:prstGeom>
          <a:solidFill>
            <a:srgbClr val="FBFAE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r>
              <a:rPr lang="zh-CN" altLang="en-US" sz="16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正常使用填空题需</a:t>
            </a:r>
            <a:r>
              <a:rPr lang="en-US" altLang="zh-CN" sz="16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3.0</a:t>
            </a:r>
            <a:r>
              <a:rPr lang="zh-CN" altLang="en-US" sz="16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以上版本雨课堂</a:t>
            </a:r>
            <a:endParaRPr lang="zh-CN" altLang="en-US" sz="1600">
              <a:solidFill>
                <a:srgbClr val="F84F41"/>
              </a:solidFill>
              <a:latin typeface="Microsoft Yahei"/>
              <a:ea typeface="Microsoft Yahei"/>
              <a:sym typeface="Microsoft Yahei"/>
            </a:endParaRPr>
          </a:p>
        </p:txBody>
      </p:sp>
      <p:sp>
        <p:nvSpPr>
          <p:cNvPr id="11" name="TextBox 10"/>
          <p:cNvSpPr txBox="1"/>
          <p:nvPr>
            <p:custDataLst>
              <p:tags r:id="rId5"/>
            </p:custDataLst>
          </p:nvPr>
        </p:nvSpPr>
        <p:spPr>
          <a:xfrm>
            <a:off x="1219200" y="635000"/>
            <a:ext cx="9753600" cy="487680"/>
          </a:xfrm>
          <a:prstGeom prst="rect">
            <a:avLst/>
          </a:prstGeom>
          <a:solidFill>
            <a:srgbClr val="FBFAEF">
              <a:alpha val="90000"/>
            </a:srgbClr>
          </a:solidFill>
        </p:spPr>
        <p:txBody>
          <a:bodyPr vert="horz" wrap="none" rtlCol="0" anchor="ctr" anchorCtr="1">
            <a:noAutofit/>
          </a:bodyPr>
          <a:lstStyle/>
          <a:p>
            <a:r>
              <a:rPr lang="zh-CN" altLang="en-US" sz="1600" smtClean="0">
                <a:solidFill>
                  <a:srgbClr val="F84F41"/>
                </a:solidFill>
                <a:latin typeface="Microsoft Yahei"/>
                <a:ea typeface="Microsoft Yahei"/>
                <a:sym typeface="Microsoft Yahei"/>
              </a:rPr>
              <a:t>此题未设答案</a:t>
            </a:r>
            <a:endParaRPr lang="zh-CN" altLang="en-US" sz="1600">
              <a:solidFill>
                <a:srgbClr val="F84F41"/>
              </a:solidFill>
              <a:latin typeface="Microsoft Yahei"/>
              <a:ea typeface="Microsoft Yahei"/>
              <a:sym typeface="Microsoft Yahei"/>
            </a:endParaRPr>
          </a:p>
        </p:txBody>
      </p:sp>
      <p:grpSp>
        <p:nvGrpSpPr>
          <p:cNvPr id="9" name="Group 8"/>
          <p:cNvGrpSpPr/>
          <p:nvPr>
            <p:custDataLst>
              <p:tags r:id="rId6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5" name="TitleBackground"/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ColorBlock"/>
            <p:cNvSpPr/>
            <p:nvPr>
              <p:custDataLst>
                <p:tags r:id="rId9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TypeText"/>
            <p:cNvSpPr txBox="1"/>
            <p:nvPr>
              <p:custDataLst>
                <p:tags r:id="rId10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smtClean="0">
                  <a:solidFill>
                    <a:srgbClr val="000000"/>
                  </a:solidFill>
                  <a:latin typeface="Microsoft Yahei"/>
                  <a:ea typeface="Microsoft Yahei"/>
                  <a:sym typeface="Microsoft Yahei"/>
                </a:rPr>
                <a:t>填空题</a:t>
              </a:r>
              <a:endParaRPr lang="zh-CN" altLang="en-US" sz="2600">
                <a:solidFill>
                  <a:srgbClr val="00000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  <p:sp>
          <p:nvSpPr>
            <p:cNvPr id="8" name="TipText"/>
            <p:cNvSpPr txBox="1"/>
            <p:nvPr>
              <p:custDataLst>
                <p:tags r:id="rId11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1</a:t>
              </a:r>
              <a:r>
                <a:rPr lang="zh-CN" altLang="en-US" sz="2000" smtClean="0">
                  <a:solidFill>
                    <a:srgbClr val="808080"/>
                  </a:solidFill>
                  <a:latin typeface="Microsoft Yahei"/>
                  <a:ea typeface="Microsoft Yahei"/>
                  <a:sym typeface="Microsoft Yahei"/>
                </a:rPr>
                <a:t>分</a:t>
              </a:r>
              <a:endParaRPr lang="zh-CN" altLang="en-US" sz="2000">
                <a:solidFill>
                  <a:srgbClr val="808080"/>
                </a:solidFill>
                <a:latin typeface="Microsoft Yahei"/>
                <a:ea typeface="Microsoft Yahei"/>
                <a:sym typeface="Microsoft Yahei"/>
              </a:endParaRPr>
            </a:p>
          </p:txBody>
        </p:sp>
      </p:grpSp>
      <p:pic>
        <p:nvPicPr>
          <p:cNvPr id="2" name="Picture 1"/>
          <p:cNvPicPr>
            <a:picLocks/>
          </p:cNvPicPr>
          <p:nvPr>
            <p:custDataLst>
              <p:tags r:id="rId7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39948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73594" y="2464488"/>
            <a:ext cx="8844812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sizeof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运算符是一个单目运算符，用于计算数据类型、变量或常量的长度占用内存的字节数。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由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sizeof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运算符构成的表达式的形式为：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     </a:t>
            </a:r>
            <a:r>
              <a:rPr lang="en-US" altLang="zh-CN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sizeof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</a:t>
            </a: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数据类型名或表达式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)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69"/>
            <a:ext cx="2670320" cy="461665"/>
            <a:chOff x="515938" y="1091269"/>
            <a:chExt cx="2670320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1038177" y="1091269"/>
              <a:ext cx="2148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sizeof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运算符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0"/>
            <a:ext cx="9210177" cy="2853073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1953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" name="表格 48">
            <a:extLst>
              <a:ext uri="{FF2B5EF4-FFF2-40B4-BE49-F238E27FC236}">
                <a16:creationId xmlns:a16="http://schemas.microsoft.com/office/drawing/2014/main" xmlns="" id="{D5B3C37A-A0A3-427F-B14F-717B55C71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00100"/>
              </p:ext>
            </p:extLst>
          </p:nvPr>
        </p:nvGraphicFramePr>
        <p:xfrm>
          <a:off x="2907272" y="1467770"/>
          <a:ext cx="6176323" cy="4529996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376510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41122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13850">
                <a:tc>
                  <a:txBody>
                    <a:bodyPr/>
                    <a:lstStyle/>
                    <a:p>
                      <a:pPr algn="l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sizeof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(int) </a:t>
                      </a:r>
                    </a:p>
                  </a:txBody>
                  <a:tcPr marL="73640" marR="7364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结果为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73640" marR="7364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62978">
                <a:tc>
                  <a:txBody>
                    <a:bodyPr/>
                    <a:lstStyle/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int a</a:t>
                      </a:r>
                      <a:r>
                        <a:rPr lang="zh-CN" alt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；</a:t>
                      </a:r>
                    </a:p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sizeof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(a) 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73640" marR="7364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结果为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73640" marR="73640" marT="0" marB="0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13850">
                <a:tc>
                  <a:txBody>
                    <a:bodyPr/>
                    <a:lstStyle/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sizeof</a:t>
                      </a:r>
                      <a:r>
                        <a:rPr lang="en-US" altLang="zh-CN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('a')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73640" marR="7364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结果为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73640" marR="73640" marT="0" marB="0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30135">
                <a:tc>
                  <a:txBody>
                    <a:bodyPr/>
                    <a:lstStyle/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sizeof</a:t>
                      </a:r>
                      <a:r>
                        <a:rPr lang="en-US" altLang="zh-CN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(34.65 + 10) 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73640" marR="73640" marT="0" marB="0" anchor="ctr"/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alt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结果为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73640" marR="73640" marT="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13850">
                <a:tc>
                  <a:txBody>
                    <a:bodyPr/>
                    <a:lstStyle/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sizeof</a:t>
                      </a:r>
                      <a:r>
                        <a:rPr lang="en-US" altLang="zh-CN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("xyz100")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73640" marR="7364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  <a:defRPr/>
                      </a:pPr>
                      <a:r>
                        <a:rPr lang="zh-CN" altLang="zh-CN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结果为</a:t>
                      </a:r>
                      <a:r>
                        <a:rPr lang="en-US" altLang="zh-CN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7</a:t>
                      </a:r>
                      <a:endParaRPr lang="zh-CN" altLang="zh-CN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73640" marR="73640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13850">
                <a:tc>
                  <a:txBody>
                    <a:bodyPr/>
                    <a:lstStyle/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sizeof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("</a:t>
                      </a:r>
                      <a:r>
                        <a:rPr lang="zh-CN" alt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中华民族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") 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73640" marR="7364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  <a:defRPr/>
                      </a:pPr>
                      <a:r>
                        <a:rPr lang="zh-CN" altLang="zh-CN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结果为</a:t>
                      </a:r>
                      <a:r>
                        <a:rPr lang="en-US" altLang="zh-CN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9</a:t>
                      </a:r>
                      <a:endParaRPr lang="zh-CN" altLang="zh-CN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73640" marR="73640" marT="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762978">
                <a:tc>
                  <a:txBody>
                    <a:bodyPr/>
                    <a:lstStyle/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char  </a:t>
                      </a:r>
                      <a:r>
                        <a:rPr lang="en-US" altLang="zh-CN" sz="2400" kern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str</a:t>
                      </a:r>
                      <a:r>
                        <a:rPr lang="en-US" altLang="zh-CN" sz="2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[20]=</a:t>
                      </a:r>
                      <a:r>
                        <a:rPr lang="en-US" altLang="zh-CN" sz="2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Times New Roman" panose="02020603050405020304" pitchFamily="18" charset="0"/>
                        </a:rPr>
                        <a:t>“</a:t>
                      </a:r>
                      <a:r>
                        <a:rPr lang="zh-CN" altLang="en-US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Times New Roman" panose="02020603050405020304" pitchFamily="18" charset="0"/>
                        </a:rPr>
                        <a:t>中华民族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微软雅黑" pitchFamily="34" charset="-122"/>
                          <a:ea typeface="微软雅黑" pitchFamily="34" charset="-122"/>
                          <a:cs typeface="Times New Roman" panose="02020603050405020304" pitchFamily="18" charset="0"/>
                        </a:rPr>
                        <a:t>”;</a:t>
                      </a:r>
                    </a:p>
                    <a:p>
                      <a:pPr algn="l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400" kern="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sizeof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altLang="zh-CN" sz="2400" kern="1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str</a:t>
                      </a:r>
                      <a:r>
                        <a:rPr lang="en-US" altLang="zh-CN" sz="2400" kern="1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)</a:t>
                      </a:r>
                      <a:endParaRPr lang="zh-CN" sz="2400" kern="1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73640" marR="7364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  <a:defRPr/>
                      </a:pPr>
                      <a:r>
                        <a:rPr lang="en-US" altLang="zh-CN" sz="24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?</a:t>
                      </a:r>
                      <a:endParaRPr lang="zh-CN" altLang="zh-CN" sz="24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73640" marR="73640" marT="0" marB="0" anchor="ctr"/>
                </a:tc>
                <a:extLst>
                  <a:ext uri="{0D108BD9-81ED-4DB2-BD59-A6C34878D82A}">
                    <a16:rowId xmlns:a16="http://schemas.microsoft.com/office/drawing/2014/main" xmlns="" val="8323201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8201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99363" y="2362717"/>
            <a:ext cx="88448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算术运算符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--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都有前缀和后缀两种形式。增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运算符“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运算符“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--”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如果仅用于使某个变量的值增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，由于前缀和后缀对变量的作用是一样的，此时，使用前缀和后缀没有区别。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05D69A3F-F18E-49FD-ADFB-2C481EE92334}"/>
              </a:ext>
            </a:extLst>
          </p:cNvPr>
          <p:cNvGrpSpPr/>
          <p:nvPr/>
        </p:nvGrpSpPr>
        <p:grpSpPr>
          <a:xfrm>
            <a:off x="679183" y="1034624"/>
            <a:ext cx="2894415" cy="539885"/>
            <a:chOff x="2692520" y="1034624"/>
            <a:chExt cx="3623601" cy="539885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xmlns="" id="{082386E6-CCCD-4A77-B9CA-3FDFE767DCB7}"/>
                </a:ext>
              </a:extLst>
            </p:cNvPr>
            <p:cNvSpPr/>
            <p:nvPr/>
          </p:nvSpPr>
          <p:spPr>
            <a:xfrm>
              <a:off x="3111467" y="1070043"/>
              <a:ext cx="3172601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4" name="流程图: 手动输入 33">
              <a:extLst>
                <a:ext uri="{FF2B5EF4-FFF2-40B4-BE49-F238E27FC236}">
                  <a16:creationId xmlns:a16="http://schemas.microsoft.com/office/drawing/2014/main" xmlns="" id="{710F7E24-5FA4-4AE4-B9C0-F303A1B1CE15}"/>
                </a:ext>
              </a:extLst>
            </p:cNvPr>
            <p:cNvSpPr/>
            <p:nvPr/>
          </p:nvSpPr>
          <p:spPr>
            <a:xfrm rot="5400000">
              <a:off x="3078496" y="648648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xmlns="" id="{FE2E5992-2C56-45DC-A6B6-0E95195E9A1B}"/>
                </a:ext>
              </a:extLst>
            </p:cNvPr>
            <p:cNvSpPr txBox="1"/>
            <p:nvPr/>
          </p:nvSpPr>
          <p:spPr>
            <a:xfrm>
              <a:off x="3745495" y="1058125"/>
              <a:ext cx="25483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--</a:t>
              </a:r>
            </a:p>
          </p:txBody>
        </p: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xmlns="" id="{F2C2E1A1-4853-4D1B-87C3-6DB67BD698C9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xmlns="" id="{CD701ABF-9DC3-41E1-9B7C-F471809643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xmlns="" id="{01DC9957-3A18-40B9-8A98-1E0A7FD5F4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xmlns="" id="{3F39B3F5-2AF3-49E0-BF51-1BB2E3040AEB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xmlns="" id="{2C094825-08B3-48B4-BA4E-271DD3C907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xmlns="" id="{8F042710-EC43-4880-B0FD-73B886182C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0854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694B01CD-4428-45ED-A6D0-F2CF4275364B}"/>
              </a:ext>
            </a:extLst>
          </p:cNvPr>
          <p:cNvGrpSpPr/>
          <p:nvPr/>
        </p:nvGrpSpPr>
        <p:grpSpPr>
          <a:xfrm>
            <a:off x="679183" y="1034624"/>
            <a:ext cx="2894415" cy="539885"/>
            <a:chOff x="2692520" y="1034624"/>
            <a:chExt cx="3623601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A502DCA3-6C7B-4DE6-8F31-6A1F7ACF7006}"/>
                </a:ext>
              </a:extLst>
            </p:cNvPr>
            <p:cNvSpPr/>
            <p:nvPr/>
          </p:nvSpPr>
          <p:spPr>
            <a:xfrm>
              <a:off x="3111467" y="1070043"/>
              <a:ext cx="3172601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xmlns="" id="{F3A73FE8-4BED-4877-BFC1-DD4C2A891F33}"/>
                </a:ext>
              </a:extLst>
            </p:cNvPr>
            <p:cNvSpPr/>
            <p:nvPr/>
          </p:nvSpPr>
          <p:spPr>
            <a:xfrm rot="5400000">
              <a:off x="3078496" y="648648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xmlns="" id="{09074E22-F355-46D6-BA93-27EB36183D86}"/>
                </a:ext>
              </a:extLst>
            </p:cNvPr>
            <p:cNvSpPr txBox="1"/>
            <p:nvPr/>
          </p:nvSpPr>
          <p:spPr>
            <a:xfrm>
              <a:off x="3745495" y="1058125"/>
              <a:ext cx="25483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++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--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xmlns="" id="{9346E6FE-E26E-4251-B852-F58BE2B7F4D7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xmlns="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xmlns="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xmlns="" id="{F09033D1-E306-4CF9-9216-CC538E99DCC0}"/>
                </a:ext>
              </a:extLst>
            </p:cNvPr>
            <p:cNvGrpSpPr/>
            <p:nvPr/>
          </p:nvGrpSpPr>
          <p:grpSpPr>
            <a:xfrm rot="5400000">
              <a:off x="6149843" y="1381229"/>
              <a:ext cx="152814" cy="165397"/>
              <a:chOff x="6186411" y="1028702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xmlns="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961CAC8C-0772-449D-8424-2A8E4157C811}"/>
              </a:ext>
            </a:extLst>
          </p:cNvPr>
          <p:cNvSpPr txBox="1"/>
          <p:nvPr/>
        </p:nvSpPr>
        <p:spPr>
          <a:xfrm>
            <a:off x="4096626" y="5078139"/>
            <a:ext cx="39987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即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都是使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；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j--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--j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都是使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xmlns="" id="{654152F4-170F-4C15-A91D-6F3EF05210FB}"/>
              </a:ext>
            </a:extLst>
          </p:cNvPr>
          <p:cNvGrpSpPr/>
          <p:nvPr/>
        </p:nvGrpSpPr>
        <p:grpSpPr>
          <a:xfrm>
            <a:off x="2777132" y="1834506"/>
            <a:ext cx="6455391" cy="4228076"/>
            <a:chOff x="4188196" y="2127479"/>
            <a:chExt cx="3910692" cy="3650794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DEA6B977-0944-4392-AFD6-9EC81D0122DC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6" name="任意多边形 93">
                <a:extLst>
                  <a:ext uri="{FF2B5EF4-FFF2-40B4-BE49-F238E27FC236}">
                    <a16:creationId xmlns:a16="http://schemas.microsoft.com/office/drawing/2014/main" xmlns="" id="{5D00FE4B-5FC0-4D3A-9F49-44565FA65623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" name="矩形: 圆角 56">
                <a:extLst>
                  <a:ext uri="{FF2B5EF4-FFF2-40B4-BE49-F238E27FC236}">
                    <a16:creationId xmlns:a16="http://schemas.microsoft.com/office/drawing/2014/main" xmlns="" id="{438C77C0-7798-4B61-9A89-BF69AC76D98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任意多边形 93">
                <a:extLst>
                  <a:ext uri="{FF2B5EF4-FFF2-40B4-BE49-F238E27FC236}">
                    <a16:creationId xmlns:a16="http://schemas.microsoft.com/office/drawing/2014/main" xmlns="" id="{2161FF84-7F47-48DF-9FC5-0EE2FF43A197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任意多边形 93">
                <a:extLst>
                  <a:ext uri="{FF2B5EF4-FFF2-40B4-BE49-F238E27FC236}">
                    <a16:creationId xmlns:a16="http://schemas.microsoft.com/office/drawing/2014/main" xmlns="" id="{FA336060-259C-45D8-B05F-3FC539997B1B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任意多边形 93">
                <a:extLst>
                  <a:ext uri="{FF2B5EF4-FFF2-40B4-BE49-F238E27FC236}">
                    <a16:creationId xmlns:a16="http://schemas.microsoft.com/office/drawing/2014/main" xmlns="" id="{0E589595-191F-4CCB-8F01-CC56C0ECE00C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xmlns="" id="{699D5F6E-88E9-4122-BAAB-BEBB3598F6C9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xmlns="" id="{ED247783-EA95-4630-AFED-9E087F3F724C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xmlns="" id="{1FF510FF-350F-44CF-86F1-A893AE05857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xmlns="" id="{E1248E83-F1A8-4E24-84B9-C9023DCE28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xmlns="" id="{73B997CB-3E1A-4AB9-9BC3-F065180B9164}"/>
              </a:ext>
            </a:extLst>
          </p:cNvPr>
          <p:cNvCxnSpPr>
            <a:cxnSpLocks/>
          </p:cNvCxnSpPr>
          <p:nvPr/>
        </p:nvCxnSpPr>
        <p:spPr>
          <a:xfrm>
            <a:off x="3451535" y="5030514"/>
            <a:ext cx="5089068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xmlns="" id="{3538D99B-7594-4CBE-956D-0C15BDEBC4FB}"/>
              </a:ext>
            </a:extLst>
          </p:cNvPr>
          <p:cNvCxnSpPr>
            <a:cxnSpLocks/>
          </p:cNvCxnSpPr>
          <p:nvPr/>
        </p:nvCxnSpPr>
        <p:spPr>
          <a:xfrm>
            <a:off x="3451535" y="5078139"/>
            <a:ext cx="5089068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B4DA0034-9163-473F-851C-AF3CCEE23EB1}"/>
              </a:ext>
            </a:extLst>
          </p:cNvPr>
          <p:cNvGrpSpPr/>
          <p:nvPr/>
        </p:nvGrpSpPr>
        <p:grpSpPr>
          <a:xfrm>
            <a:off x="3300675" y="2038060"/>
            <a:ext cx="4065877" cy="461665"/>
            <a:chOff x="3773316" y="3172381"/>
            <a:chExt cx="4065877" cy="461665"/>
          </a:xfrm>
        </p:grpSpPr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xmlns="" id="{01370DB1-4C02-49B0-A4DC-2A600444A31E}"/>
                </a:ext>
              </a:extLst>
            </p:cNvPr>
            <p:cNvSpPr txBox="1"/>
            <p:nvPr/>
          </p:nvSpPr>
          <p:spPr>
            <a:xfrm>
              <a:off x="4279783" y="3172381"/>
              <a:ext cx="3559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例如：</a:t>
              </a:r>
            </a:p>
          </p:txBody>
        </p:sp>
        <p:sp>
          <p:nvSpPr>
            <p:cNvPr id="64" name="平行四边形 63">
              <a:extLst>
                <a:ext uri="{FF2B5EF4-FFF2-40B4-BE49-F238E27FC236}">
                  <a16:creationId xmlns:a16="http://schemas.microsoft.com/office/drawing/2014/main" xmlns="" id="{EA06B662-A817-437F-8B3D-A99CE4489D17}"/>
                </a:ext>
              </a:extLst>
            </p:cNvPr>
            <p:cNvSpPr/>
            <p:nvPr/>
          </p:nvSpPr>
          <p:spPr>
            <a:xfrm rot="10800000">
              <a:off x="3773316" y="3309089"/>
              <a:ext cx="412444" cy="200886"/>
            </a:xfrm>
            <a:prstGeom prst="parallelogram">
              <a:avLst>
                <a:gd name="adj" fmla="val 87809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xmlns="" id="{5AFB7D98-69A8-492E-B673-AC8AE28180C1}"/>
              </a:ext>
            </a:extLst>
          </p:cNvPr>
          <p:cNvGrpSpPr/>
          <p:nvPr/>
        </p:nvGrpSpPr>
        <p:grpSpPr>
          <a:xfrm>
            <a:off x="3294832" y="3582751"/>
            <a:ext cx="4800541" cy="461665"/>
            <a:chOff x="3773316" y="3646111"/>
            <a:chExt cx="4800541" cy="461665"/>
          </a:xfrm>
        </p:grpSpPr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xmlns="" id="{322A7697-3713-498A-8FD1-796BC1E72155}"/>
                </a:ext>
              </a:extLst>
            </p:cNvPr>
            <p:cNvSpPr txBox="1"/>
            <p:nvPr/>
          </p:nvSpPr>
          <p:spPr>
            <a:xfrm>
              <a:off x="4279782" y="3646111"/>
              <a:ext cx="4294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等价于：</a:t>
              </a:r>
            </a:p>
          </p:txBody>
        </p:sp>
        <p:sp>
          <p:nvSpPr>
            <p:cNvPr id="65" name="平行四边形 64">
              <a:extLst>
                <a:ext uri="{FF2B5EF4-FFF2-40B4-BE49-F238E27FC236}">
                  <a16:creationId xmlns:a16="http://schemas.microsoft.com/office/drawing/2014/main" xmlns="" id="{1C850C1A-9861-4AA9-B56A-3ED325581D1D}"/>
                </a:ext>
              </a:extLst>
            </p:cNvPr>
            <p:cNvSpPr/>
            <p:nvPr/>
          </p:nvSpPr>
          <p:spPr>
            <a:xfrm rot="10800000">
              <a:off x="3773316" y="3780671"/>
              <a:ext cx="412444" cy="200886"/>
            </a:xfrm>
            <a:prstGeom prst="parallelogram">
              <a:avLst>
                <a:gd name="adj" fmla="val 8780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BE042CF8-19F4-47ED-9878-54763874AE46}"/>
              </a:ext>
            </a:extLst>
          </p:cNvPr>
          <p:cNvSpPr/>
          <p:nvPr/>
        </p:nvSpPr>
        <p:spPr>
          <a:xfrm>
            <a:off x="4959728" y="2245195"/>
            <a:ext cx="24623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1, j = 1;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hangingPunct="0"/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++;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hangingPunct="0"/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j--;</a:t>
            </a:r>
            <a:endParaRPr lang="zh-CN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xmlns="" id="{1FC3D660-3CA3-4FCD-8B6F-57058DAADE43}"/>
              </a:ext>
            </a:extLst>
          </p:cNvPr>
          <p:cNvSpPr/>
          <p:nvPr/>
        </p:nvSpPr>
        <p:spPr>
          <a:xfrm>
            <a:off x="4959728" y="3829590"/>
            <a:ext cx="24623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hangingPunct="0"/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1, j = 1;</a:t>
            </a:r>
          </a:p>
          <a:p>
            <a:pPr hangingPunct="0"/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++</a:t>
            </a:r>
            <a:r>
              <a:rPr lang="en-US" altLang="zh-CN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 hangingPunct="0"/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--j;</a:t>
            </a:r>
          </a:p>
        </p:txBody>
      </p:sp>
    </p:spTree>
    <p:extLst>
      <p:ext uri="{BB962C8B-B14F-4D97-AF65-F5344CB8AC3E}">
        <p14:creationId xmlns:p14="http://schemas.microsoft.com/office/powerpoint/2010/main" val="1445250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7" grpId="0"/>
      <p:bldP spid="4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xmlns="" id="{7203A42A-2B98-463D-AE15-DD7BFCD8149E}"/>
              </a:ext>
            </a:extLst>
          </p:cNvPr>
          <p:cNvGrpSpPr/>
          <p:nvPr/>
        </p:nvGrpSpPr>
        <p:grpSpPr>
          <a:xfrm>
            <a:off x="2109484" y="1038344"/>
            <a:ext cx="8406087" cy="961655"/>
            <a:chOff x="1636007" y="850568"/>
            <a:chExt cx="8406087" cy="657405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xmlns="" id="{FD4D60D0-5B9B-491F-A45D-3059542C8E9B}"/>
                </a:ext>
              </a:extLst>
            </p:cNvPr>
            <p:cNvSpPr txBox="1"/>
            <p:nvPr/>
          </p:nvSpPr>
          <p:spPr>
            <a:xfrm>
              <a:off x="1703363" y="915854"/>
              <a:ext cx="8307575" cy="568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对于前缀运算符，作为操作结果的表达式的值就是所作用的变量的值。</a:t>
              </a:r>
            </a:p>
          </p:txBody>
        </p:sp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xmlns="" id="{6E992906-0D0A-4B53-BC1F-6E929B15FAC9}"/>
                </a:ext>
              </a:extLst>
            </p:cNvPr>
            <p:cNvGrpSpPr/>
            <p:nvPr/>
          </p:nvGrpSpPr>
          <p:grpSpPr>
            <a:xfrm>
              <a:off x="1636007" y="850568"/>
              <a:ext cx="8406087" cy="657405"/>
              <a:chOff x="1636007" y="850568"/>
              <a:chExt cx="8406087" cy="657405"/>
            </a:xfrm>
          </p:grpSpPr>
          <p:sp>
            <p:nvSpPr>
              <p:cNvPr id="67" name="矩形 66">
                <a:extLst>
                  <a:ext uri="{FF2B5EF4-FFF2-40B4-BE49-F238E27FC236}">
                    <a16:creationId xmlns:a16="http://schemas.microsoft.com/office/drawing/2014/main" xmlns="" id="{A90497AF-91B7-4C46-9711-D6E26ECD36EA}"/>
                  </a:ext>
                </a:extLst>
              </p:cNvPr>
              <p:cNvSpPr/>
              <p:nvPr/>
            </p:nvSpPr>
            <p:spPr>
              <a:xfrm>
                <a:off x="1636007" y="879182"/>
                <a:ext cx="8374035" cy="602890"/>
              </a:xfrm>
              <a:prstGeom prst="rect">
                <a:avLst/>
              </a:prstGeom>
              <a:noFill/>
              <a:ln w="127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68" name="组合 67">
                <a:extLst>
                  <a:ext uri="{FF2B5EF4-FFF2-40B4-BE49-F238E27FC236}">
                    <a16:creationId xmlns:a16="http://schemas.microsoft.com/office/drawing/2014/main" xmlns="" id="{5FDE6F64-D2B9-430C-8868-38B23B13476B}"/>
                  </a:ext>
                </a:extLst>
              </p:cNvPr>
              <p:cNvGrpSpPr/>
              <p:nvPr/>
            </p:nvGrpSpPr>
            <p:grpSpPr>
              <a:xfrm>
                <a:off x="9889280" y="850568"/>
                <a:ext cx="152814" cy="165397"/>
                <a:chOff x="6181413" y="1023323"/>
                <a:chExt cx="152814" cy="165397"/>
              </a:xfrm>
            </p:grpSpPr>
            <p:cxnSp>
              <p:nvCxnSpPr>
                <p:cNvPr id="72" name="直接连接符 71">
                  <a:extLst>
                    <a:ext uri="{FF2B5EF4-FFF2-40B4-BE49-F238E27FC236}">
                      <a16:creationId xmlns:a16="http://schemas.microsoft.com/office/drawing/2014/main" xmlns="" id="{65E09A2A-34D5-4A8C-823D-77A5A4461C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1413" y="1028702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直接连接符 72">
                  <a:extLst>
                    <a:ext uri="{FF2B5EF4-FFF2-40B4-BE49-F238E27FC236}">
                      <a16:creationId xmlns:a16="http://schemas.microsoft.com/office/drawing/2014/main" xmlns="" id="{55B9AB32-1561-461C-A6EF-4BD4A3B6B9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434" y="1023323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9" name="组合 68">
                <a:extLst>
                  <a:ext uri="{FF2B5EF4-FFF2-40B4-BE49-F238E27FC236}">
                    <a16:creationId xmlns:a16="http://schemas.microsoft.com/office/drawing/2014/main" xmlns="" id="{7FD6833C-4C6A-4AE2-8429-A3726E4CDC4E}"/>
                  </a:ext>
                </a:extLst>
              </p:cNvPr>
              <p:cNvGrpSpPr/>
              <p:nvPr/>
            </p:nvGrpSpPr>
            <p:grpSpPr>
              <a:xfrm rot="5400000">
                <a:off x="9881195" y="1348867"/>
                <a:ext cx="152814" cy="165397"/>
                <a:chOff x="6344910" y="1023323"/>
                <a:chExt cx="152814" cy="165397"/>
              </a:xfrm>
            </p:grpSpPr>
            <p:cxnSp>
              <p:nvCxnSpPr>
                <p:cNvPr id="70" name="直接连接符 69">
                  <a:extLst>
                    <a:ext uri="{FF2B5EF4-FFF2-40B4-BE49-F238E27FC236}">
                      <a16:creationId xmlns:a16="http://schemas.microsoft.com/office/drawing/2014/main" xmlns="" id="{42802AB0-CCC2-4FAA-B6FB-60967C4E88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4910" y="1023323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直接连接符 70">
                  <a:extLst>
                    <a:ext uri="{FF2B5EF4-FFF2-40B4-BE49-F238E27FC236}">
                      <a16:creationId xmlns:a16="http://schemas.microsoft.com/office/drawing/2014/main" xmlns="" id="{42986BAF-575C-4502-BEA4-921A27B9DC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90933" y="1023323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74" name="图形 73">
            <a:extLst>
              <a:ext uri="{FF2B5EF4-FFF2-40B4-BE49-F238E27FC236}">
                <a16:creationId xmlns:a16="http://schemas.microsoft.com/office/drawing/2014/main" xmlns="" id="{75E19A2F-6E20-424A-8B75-7A3DDB2E9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 rot="5400000">
            <a:off x="4680189" y="436559"/>
            <a:ext cx="2942203" cy="7501982"/>
          </a:xfrm>
          <a:prstGeom prst="rect">
            <a:avLst/>
          </a:prstGeom>
        </p:spPr>
      </p:pic>
      <p:sp>
        <p:nvSpPr>
          <p:cNvPr id="75" name="Rectangle 3">
            <a:extLst>
              <a:ext uri="{FF2B5EF4-FFF2-40B4-BE49-F238E27FC236}">
                <a16:creationId xmlns:a16="http://schemas.microsoft.com/office/drawing/2014/main" xmlns="" id="{8BECF308-9C61-4D26-A667-D5E8FFECEED5}"/>
              </a:ext>
            </a:extLst>
          </p:cNvPr>
          <p:cNvSpPr txBox="1">
            <a:spLocks noChangeArrowheads="1"/>
          </p:cNvSpPr>
          <p:nvPr/>
        </p:nvSpPr>
        <p:spPr>
          <a:xfrm>
            <a:off x="2109484" y="2961572"/>
            <a:ext cx="7225016" cy="23629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 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 = 10, b;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 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= ++a - 5;					      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// a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先增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，然后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减去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得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，将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赋值给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 a &lt;&lt; ' ' &lt;&lt; b &lt;&lt;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	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//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57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xmlns="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 rot="5400000">
            <a:off x="4616835" y="585636"/>
            <a:ext cx="2942203" cy="7203825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xmlns="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2486026" y="2961572"/>
            <a:ext cx="7203824" cy="216023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a = 10, b;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 = a++ - 5;					       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//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先减去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得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，将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赋给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，然后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再增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a &lt;&lt; ' ' &lt;&lt; b &lt;&lt;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	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//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11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的值为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98433F27-6959-44BF-A952-99EC3D2F3C98}"/>
              </a:ext>
            </a:extLst>
          </p:cNvPr>
          <p:cNvGrpSpPr/>
          <p:nvPr/>
        </p:nvGrpSpPr>
        <p:grpSpPr>
          <a:xfrm>
            <a:off x="2109484" y="1038344"/>
            <a:ext cx="8406087" cy="961655"/>
            <a:chOff x="1636007" y="850568"/>
            <a:chExt cx="8406087" cy="657405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xmlns="" id="{09074E22-F355-46D6-BA93-27EB36183D86}"/>
                </a:ext>
              </a:extLst>
            </p:cNvPr>
            <p:cNvSpPr txBox="1"/>
            <p:nvPr/>
          </p:nvSpPr>
          <p:spPr>
            <a:xfrm>
              <a:off x="1703363" y="915854"/>
              <a:ext cx="8307575" cy="568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对于后缀操作符，表达式的值不能通过变量来表示，即运算后变量的值和表达式的值不同。</a:t>
              </a: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xmlns="" id="{FEE89A75-1229-42EC-AFAA-A840F2F7BC43}"/>
                </a:ext>
              </a:extLst>
            </p:cNvPr>
            <p:cNvGrpSpPr/>
            <p:nvPr/>
          </p:nvGrpSpPr>
          <p:grpSpPr>
            <a:xfrm>
              <a:off x="1636007" y="850568"/>
              <a:ext cx="8406087" cy="657405"/>
              <a:chOff x="1636007" y="850568"/>
              <a:chExt cx="8406087" cy="657405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xmlns="" id="{A502DCA3-6C7B-4DE6-8F31-6A1F7ACF7006}"/>
                  </a:ext>
                </a:extLst>
              </p:cNvPr>
              <p:cNvSpPr/>
              <p:nvPr/>
            </p:nvSpPr>
            <p:spPr>
              <a:xfrm>
                <a:off x="1636007" y="879182"/>
                <a:ext cx="8374035" cy="602890"/>
              </a:xfrm>
              <a:prstGeom prst="rect">
                <a:avLst/>
              </a:prstGeom>
              <a:noFill/>
              <a:ln w="127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xmlns="" id="{9346E6FE-E26E-4251-B852-F58BE2B7F4D7}"/>
                  </a:ext>
                </a:extLst>
              </p:cNvPr>
              <p:cNvGrpSpPr/>
              <p:nvPr/>
            </p:nvGrpSpPr>
            <p:grpSpPr>
              <a:xfrm>
                <a:off x="9889280" y="850568"/>
                <a:ext cx="152814" cy="165397"/>
                <a:chOff x="6181413" y="1023323"/>
                <a:chExt cx="152814" cy="165397"/>
              </a:xfrm>
            </p:grpSpPr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xmlns="" id="{CCD2E9E5-3F54-4E8B-B724-092752BA845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1413" y="1028702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xmlns="" id="{E2070238-FCF2-4E98-94C0-B14919A0C4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434" y="1023323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xmlns="" id="{F09033D1-E306-4CF9-9216-CC538E99DCC0}"/>
                  </a:ext>
                </a:extLst>
              </p:cNvPr>
              <p:cNvGrpSpPr/>
              <p:nvPr/>
            </p:nvGrpSpPr>
            <p:grpSpPr>
              <a:xfrm rot="5400000">
                <a:off x="9881195" y="1348867"/>
                <a:ext cx="152814" cy="165397"/>
                <a:chOff x="6344910" y="1023323"/>
                <a:chExt cx="152814" cy="165397"/>
              </a:xfrm>
            </p:grpSpPr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xmlns="" id="{1E191762-EF40-4E3B-88F3-8E10861426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44910" y="1023323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xmlns="" id="{CB40C066-AA6A-4362-8F61-8E52A837CA8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90933" y="1023323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xmlns="" id="{906ED90C-4DAB-47C8-A75F-63156CFFD411}"/>
              </a:ext>
            </a:extLst>
          </p:cNvPr>
          <p:cNvGrpSpPr/>
          <p:nvPr/>
        </p:nvGrpSpPr>
        <p:grpSpPr>
          <a:xfrm>
            <a:off x="2216622" y="2292421"/>
            <a:ext cx="4065877" cy="461665"/>
            <a:chOff x="3773316" y="3172381"/>
            <a:chExt cx="4065877" cy="461665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xmlns="" id="{45C32D58-E183-4D72-8553-B267970BDF10}"/>
                </a:ext>
              </a:extLst>
            </p:cNvPr>
            <p:cNvSpPr txBox="1"/>
            <p:nvPr/>
          </p:nvSpPr>
          <p:spPr>
            <a:xfrm>
              <a:off x="4279783" y="3172381"/>
              <a:ext cx="3559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例如：</a:t>
              </a: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728A7C7E-6CE9-4127-9A93-7559AA7F3475}"/>
                </a:ext>
              </a:extLst>
            </p:cNvPr>
            <p:cNvSpPr/>
            <p:nvPr/>
          </p:nvSpPr>
          <p:spPr>
            <a:xfrm rot="10800000">
              <a:off x="3773316" y="3309089"/>
              <a:ext cx="412444" cy="200886"/>
            </a:xfrm>
            <a:prstGeom prst="parallelogram">
              <a:avLst>
                <a:gd name="adj" fmla="val 87809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950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694B01CD-4428-45ED-A6D0-F2CF4275364B}"/>
              </a:ext>
            </a:extLst>
          </p:cNvPr>
          <p:cNvGrpSpPr/>
          <p:nvPr/>
        </p:nvGrpSpPr>
        <p:grpSpPr>
          <a:xfrm>
            <a:off x="676985" y="1027114"/>
            <a:ext cx="4385316" cy="846338"/>
            <a:chOff x="1814318" y="1027114"/>
            <a:chExt cx="5490102" cy="846338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A502DCA3-6C7B-4DE6-8F31-6A1F7ACF7006}"/>
                </a:ext>
              </a:extLst>
            </p:cNvPr>
            <p:cNvSpPr/>
            <p:nvPr/>
          </p:nvSpPr>
          <p:spPr>
            <a:xfrm>
              <a:off x="2379072" y="1070043"/>
              <a:ext cx="4793130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xmlns="" id="{F3A73FE8-4BED-4877-BFC1-DD4C2A891F33}"/>
                </a:ext>
              </a:extLst>
            </p:cNvPr>
            <p:cNvSpPr/>
            <p:nvPr/>
          </p:nvSpPr>
          <p:spPr>
            <a:xfrm rot="5400000">
              <a:off x="2200294" y="641138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xmlns="" id="{09074E22-F355-46D6-BA93-27EB36183D86}"/>
                </a:ext>
              </a:extLst>
            </p:cNvPr>
            <p:cNvSpPr txBox="1"/>
            <p:nvPr/>
          </p:nvSpPr>
          <p:spPr>
            <a:xfrm>
              <a:off x="2984507" y="1042455"/>
              <a:ext cx="431991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）条件运算符</a:t>
              </a:r>
            </a:p>
            <a:p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xmlns="" id="{9346E6FE-E26E-4251-B852-F58BE2B7F4D7}"/>
                </a:ext>
              </a:extLst>
            </p:cNvPr>
            <p:cNvGrpSpPr/>
            <p:nvPr/>
          </p:nvGrpSpPr>
          <p:grpSpPr>
            <a:xfrm>
              <a:off x="7067910" y="1041429"/>
              <a:ext cx="152814" cy="165397"/>
              <a:chOff x="7086016" y="1023323"/>
              <a:chExt cx="152814" cy="16539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xmlns="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86016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xmlns="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37037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xmlns="" id="{F09033D1-E306-4CF9-9216-CC538E99DCC0}"/>
                </a:ext>
              </a:extLst>
            </p:cNvPr>
            <p:cNvGrpSpPr/>
            <p:nvPr/>
          </p:nvGrpSpPr>
          <p:grpSpPr>
            <a:xfrm rot="5400000">
              <a:off x="7054446" y="1381229"/>
              <a:ext cx="152814" cy="165397"/>
              <a:chOff x="6186411" y="124099"/>
              <a:chExt cx="152814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2410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xmlns="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5" y="124099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5" name="Rectangle 3">
            <a:extLst>
              <a:ext uri="{FF2B5EF4-FFF2-40B4-BE49-F238E27FC236}">
                <a16:creationId xmlns:a16="http://schemas.microsoft.com/office/drawing/2014/main" xmlns="" id="{B69475CD-0123-44C7-9CBB-447E4F636AC0}"/>
              </a:ext>
            </a:extLst>
          </p:cNvPr>
          <p:cNvSpPr txBox="1">
            <a:spLocks noChangeArrowheads="1"/>
          </p:cNvSpPr>
          <p:nvPr/>
        </p:nvSpPr>
        <p:spPr>
          <a:xfrm>
            <a:off x="1964372" y="2357231"/>
            <a:ext cx="8629721" cy="4377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Clr>
                <a:srgbClr val="7030A0"/>
              </a:buClr>
              <a:buNone/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中只有一个三目运算符，即条件运算符“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? :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。由条件运算符构成的表达式的形式为：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61A059FC-6882-4E7D-BF38-140EBCE9F85B}"/>
              </a:ext>
            </a:extLst>
          </p:cNvPr>
          <p:cNvGrpSpPr/>
          <p:nvPr/>
        </p:nvGrpSpPr>
        <p:grpSpPr>
          <a:xfrm>
            <a:off x="1839635" y="1964084"/>
            <a:ext cx="8833572" cy="3203339"/>
            <a:chOff x="1381788" y="-996903"/>
            <a:chExt cx="8833572" cy="3847108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xmlns="" id="{ACEFD402-16A5-42DF-8929-6F1C9AD7ADBA}"/>
                </a:ext>
              </a:extLst>
            </p:cNvPr>
            <p:cNvSpPr/>
            <p:nvPr/>
          </p:nvSpPr>
          <p:spPr>
            <a:xfrm>
              <a:off x="1381788" y="-996903"/>
              <a:ext cx="8833572" cy="374666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xmlns="" id="{7B843B47-5B80-47FF-9BFB-886B53752F50}"/>
                </a:ext>
              </a:extLst>
            </p:cNvPr>
            <p:cNvGrpSpPr/>
            <p:nvPr/>
          </p:nvGrpSpPr>
          <p:grpSpPr>
            <a:xfrm>
              <a:off x="8702246" y="2649319"/>
              <a:ext cx="1079977" cy="200886"/>
              <a:chOff x="7907528" y="2294987"/>
              <a:chExt cx="1079977" cy="200886"/>
            </a:xfrm>
          </p:grpSpPr>
          <p:sp>
            <p:nvSpPr>
              <p:cNvPr id="23" name="平行四边形 22">
                <a:extLst>
                  <a:ext uri="{FF2B5EF4-FFF2-40B4-BE49-F238E27FC236}">
                    <a16:creationId xmlns:a16="http://schemas.microsoft.com/office/drawing/2014/main" xmlns="" id="{8C102FA4-ADB4-4CD0-A56B-CA4453D5B857}"/>
                  </a:ext>
                </a:extLst>
              </p:cNvPr>
              <p:cNvSpPr/>
              <p:nvPr/>
            </p:nvSpPr>
            <p:spPr>
              <a:xfrm rot="10800000">
                <a:off x="7907528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平行四边形 23">
                <a:extLst>
                  <a:ext uri="{FF2B5EF4-FFF2-40B4-BE49-F238E27FC236}">
                    <a16:creationId xmlns:a16="http://schemas.microsoft.com/office/drawing/2014/main" xmlns="" id="{2671BC8D-EB17-4B1B-8DB6-46F6A41CB18D}"/>
                  </a:ext>
                </a:extLst>
              </p:cNvPr>
              <p:cNvSpPr/>
              <p:nvPr/>
            </p:nvSpPr>
            <p:spPr>
              <a:xfrm rot="10800000">
                <a:off x="8236619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平行四边形 24">
                <a:extLst>
                  <a:ext uri="{FF2B5EF4-FFF2-40B4-BE49-F238E27FC236}">
                    <a16:creationId xmlns:a16="http://schemas.microsoft.com/office/drawing/2014/main" xmlns="" id="{36AC60DD-5741-42C8-B496-657E745E7DED}"/>
                  </a:ext>
                </a:extLst>
              </p:cNvPr>
              <p:cNvSpPr/>
              <p:nvPr/>
            </p:nvSpPr>
            <p:spPr>
              <a:xfrm rot="10800000">
                <a:off x="8575061" y="2294987"/>
                <a:ext cx="412444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xmlns="" id="{634A7B44-1FF1-47A0-BBFF-66A31E647A50}"/>
              </a:ext>
            </a:extLst>
          </p:cNvPr>
          <p:cNvGrpSpPr/>
          <p:nvPr/>
        </p:nvGrpSpPr>
        <p:grpSpPr>
          <a:xfrm>
            <a:off x="2227208" y="3971957"/>
            <a:ext cx="7988222" cy="545431"/>
            <a:chOff x="2251848" y="4389798"/>
            <a:chExt cx="7988222" cy="545431"/>
          </a:xfrm>
        </p:grpSpPr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xmlns="" id="{1FA2E68E-7E02-48BB-B3CC-36F749CE2964}"/>
                </a:ext>
              </a:extLst>
            </p:cNvPr>
            <p:cNvGrpSpPr/>
            <p:nvPr/>
          </p:nvGrpSpPr>
          <p:grpSpPr>
            <a:xfrm>
              <a:off x="2251848" y="4389798"/>
              <a:ext cx="2314370" cy="545431"/>
              <a:chOff x="4857604" y="4347411"/>
              <a:chExt cx="2314370" cy="545431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9A8991A3-644F-4AC5-B82C-CBD0030D3D33}"/>
                  </a:ext>
                </a:extLst>
              </p:cNvPr>
              <p:cNvSpPr/>
              <p:nvPr/>
            </p:nvSpPr>
            <p:spPr>
              <a:xfrm>
                <a:off x="4857604" y="4347411"/>
                <a:ext cx="2265091" cy="545431"/>
              </a:xfrm>
              <a:prstGeom prst="parallelogram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46" name="文本框 45">
                <a:extLst>
                  <a:ext uri="{FF2B5EF4-FFF2-40B4-BE49-F238E27FC236}">
                    <a16:creationId xmlns:a16="http://schemas.microsoft.com/office/drawing/2014/main" xmlns="" id="{D0FB8201-61BB-4C9F-971F-8189458BD69B}"/>
                  </a:ext>
                </a:extLst>
              </p:cNvPr>
              <p:cNvSpPr txBox="1"/>
              <p:nvPr/>
            </p:nvSpPr>
            <p:spPr>
              <a:xfrm>
                <a:off x="5223875" y="4389293"/>
                <a:ext cx="194809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&lt;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表达式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1&gt; 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xmlns="" id="{8363C878-FD17-4823-AFB7-B6DFDDA10F61}"/>
                </a:ext>
              </a:extLst>
            </p:cNvPr>
            <p:cNvGrpSpPr/>
            <p:nvPr/>
          </p:nvGrpSpPr>
          <p:grpSpPr>
            <a:xfrm>
              <a:off x="5088774" y="4389798"/>
              <a:ext cx="2314370" cy="545431"/>
              <a:chOff x="4857604" y="4347411"/>
              <a:chExt cx="2314370" cy="545431"/>
            </a:xfrm>
          </p:grpSpPr>
          <p:sp>
            <p:nvSpPr>
              <p:cNvPr id="49" name="平行四边形 48">
                <a:extLst>
                  <a:ext uri="{FF2B5EF4-FFF2-40B4-BE49-F238E27FC236}">
                    <a16:creationId xmlns:a16="http://schemas.microsoft.com/office/drawing/2014/main" xmlns="" id="{A0953D34-0872-4EF9-82E0-C3177EAAA413}"/>
                  </a:ext>
                </a:extLst>
              </p:cNvPr>
              <p:cNvSpPr/>
              <p:nvPr/>
            </p:nvSpPr>
            <p:spPr>
              <a:xfrm>
                <a:off x="4857604" y="4347411"/>
                <a:ext cx="2265091" cy="545431"/>
              </a:xfrm>
              <a:prstGeom prst="parallelogram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0" name="文本框 49">
                <a:extLst>
                  <a:ext uri="{FF2B5EF4-FFF2-40B4-BE49-F238E27FC236}">
                    <a16:creationId xmlns:a16="http://schemas.microsoft.com/office/drawing/2014/main" xmlns="" id="{63DC817B-7903-4925-B725-31EBC79CBD36}"/>
                  </a:ext>
                </a:extLst>
              </p:cNvPr>
              <p:cNvSpPr txBox="1"/>
              <p:nvPr/>
            </p:nvSpPr>
            <p:spPr>
              <a:xfrm>
                <a:off x="5223875" y="4389293"/>
                <a:ext cx="194809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&lt;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表达式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2&gt; 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56" name="组合 55">
              <a:extLst>
                <a:ext uri="{FF2B5EF4-FFF2-40B4-BE49-F238E27FC236}">
                  <a16:creationId xmlns:a16="http://schemas.microsoft.com/office/drawing/2014/main" xmlns="" id="{F0AD6A15-52A5-4326-B439-EA085DFE08D0}"/>
                </a:ext>
              </a:extLst>
            </p:cNvPr>
            <p:cNvGrpSpPr/>
            <p:nvPr/>
          </p:nvGrpSpPr>
          <p:grpSpPr>
            <a:xfrm>
              <a:off x="7925700" y="4389798"/>
              <a:ext cx="2314370" cy="545431"/>
              <a:chOff x="4857604" y="4347411"/>
              <a:chExt cx="2314370" cy="545431"/>
            </a:xfrm>
          </p:grpSpPr>
          <p:sp>
            <p:nvSpPr>
              <p:cNvPr id="57" name="平行四边形 56">
                <a:extLst>
                  <a:ext uri="{FF2B5EF4-FFF2-40B4-BE49-F238E27FC236}">
                    <a16:creationId xmlns:a16="http://schemas.microsoft.com/office/drawing/2014/main" xmlns="" id="{A56031E4-573B-4B2B-BC7B-47660DB2D347}"/>
                  </a:ext>
                </a:extLst>
              </p:cNvPr>
              <p:cNvSpPr/>
              <p:nvPr/>
            </p:nvSpPr>
            <p:spPr>
              <a:xfrm>
                <a:off x="4857604" y="4347411"/>
                <a:ext cx="2265091" cy="545431"/>
              </a:xfrm>
              <a:prstGeom prst="parallelogram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文本框 57">
                <a:extLst>
                  <a:ext uri="{FF2B5EF4-FFF2-40B4-BE49-F238E27FC236}">
                    <a16:creationId xmlns:a16="http://schemas.microsoft.com/office/drawing/2014/main" xmlns="" id="{49FA84AF-4CBE-4895-90B4-9E6C73B1261A}"/>
                  </a:ext>
                </a:extLst>
              </p:cNvPr>
              <p:cNvSpPr txBox="1"/>
              <p:nvPr/>
            </p:nvSpPr>
            <p:spPr>
              <a:xfrm>
                <a:off x="5223875" y="4389293"/>
                <a:ext cx="194809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&lt;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表达式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3&gt; 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xmlns="" id="{195CB986-1E78-485C-8F25-213E781B7546}"/>
                </a:ext>
              </a:extLst>
            </p:cNvPr>
            <p:cNvSpPr txBox="1"/>
            <p:nvPr/>
          </p:nvSpPr>
          <p:spPr>
            <a:xfrm>
              <a:off x="4596550" y="4431680"/>
              <a:ext cx="402215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? 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xmlns="" id="{E72BD4FA-EBB2-4EA9-BDCA-6AEAF133067F}"/>
                </a:ext>
              </a:extLst>
            </p:cNvPr>
            <p:cNvSpPr txBox="1"/>
            <p:nvPr/>
          </p:nvSpPr>
          <p:spPr>
            <a:xfrm>
              <a:off x="7463314" y="4431680"/>
              <a:ext cx="402215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: 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116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6D2A7926-D5B5-4A37-9C2B-026E8B4C3584}"/>
              </a:ext>
            </a:extLst>
          </p:cNvPr>
          <p:cNvGrpSpPr/>
          <p:nvPr/>
        </p:nvGrpSpPr>
        <p:grpSpPr>
          <a:xfrm>
            <a:off x="1253968" y="2182605"/>
            <a:ext cx="7703177" cy="498906"/>
            <a:chOff x="3043830" y="850568"/>
            <a:chExt cx="7703177" cy="498906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FAF19093-3B2E-4FA6-A802-279DC56DFA56}"/>
                </a:ext>
              </a:extLst>
            </p:cNvPr>
            <p:cNvSpPr txBox="1"/>
            <p:nvPr/>
          </p:nvSpPr>
          <p:spPr>
            <a:xfrm>
              <a:off x="3198419" y="881703"/>
              <a:ext cx="754858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①先计算表达式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的值；</a:t>
              </a: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xmlns="" id="{B19B2C81-2E96-494A-BCE2-45992D8C6CE2}"/>
                </a:ext>
              </a:extLst>
            </p:cNvPr>
            <p:cNvGrpSpPr/>
            <p:nvPr/>
          </p:nvGrpSpPr>
          <p:grpSpPr>
            <a:xfrm>
              <a:off x="3043830" y="850568"/>
              <a:ext cx="6998264" cy="498906"/>
              <a:chOff x="3043830" y="850568"/>
              <a:chExt cx="6998264" cy="498906"/>
            </a:xfrm>
          </p:grpSpPr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xmlns="" id="{25F85C79-4C5C-4BDC-AE8A-E319B7C7418A}"/>
                  </a:ext>
                </a:extLst>
              </p:cNvPr>
              <p:cNvSpPr/>
              <p:nvPr/>
            </p:nvSpPr>
            <p:spPr>
              <a:xfrm>
                <a:off x="3043830" y="879182"/>
                <a:ext cx="6966212" cy="437745"/>
              </a:xfrm>
              <a:prstGeom prst="rect">
                <a:avLst/>
              </a:prstGeom>
              <a:noFill/>
              <a:ln w="127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xmlns="" id="{BC9608CD-1973-456A-AEC9-97C765949F09}"/>
                  </a:ext>
                </a:extLst>
              </p:cNvPr>
              <p:cNvGrpSpPr/>
              <p:nvPr/>
            </p:nvGrpSpPr>
            <p:grpSpPr>
              <a:xfrm>
                <a:off x="9889280" y="850568"/>
                <a:ext cx="152814" cy="165397"/>
                <a:chOff x="6181413" y="1023323"/>
                <a:chExt cx="152814" cy="165397"/>
              </a:xfrm>
            </p:grpSpPr>
            <p:cxnSp>
              <p:nvCxnSpPr>
                <p:cNvPr id="30" name="直接连接符 29">
                  <a:extLst>
                    <a:ext uri="{FF2B5EF4-FFF2-40B4-BE49-F238E27FC236}">
                      <a16:creationId xmlns:a16="http://schemas.microsoft.com/office/drawing/2014/main" xmlns="" id="{C05A5A81-3BCE-4AF6-AD4D-3B6EEC78F0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1413" y="1028702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>
                  <a:extLst>
                    <a:ext uri="{FF2B5EF4-FFF2-40B4-BE49-F238E27FC236}">
                      <a16:creationId xmlns:a16="http://schemas.microsoft.com/office/drawing/2014/main" xmlns="" id="{B949E25C-39A4-45F6-978C-236E4B3D8D3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434" y="1023323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263A4085-E414-429B-85EA-351B1FD58492}"/>
                  </a:ext>
                </a:extLst>
              </p:cNvPr>
              <p:cNvGrpSpPr/>
              <p:nvPr/>
            </p:nvGrpSpPr>
            <p:grpSpPr>
              <a:xfrm rot="5400000">
                <a:off x="9875816" y="1190368"/>
                <a:ext cx="152814" cy="165397"/>
                <a:chOff x="6186411" y="1028702"/>
                <a:chExt cx="152814" cy="165397"/>
              </a:xfrm>
            </p:grpSpPr>
            <p:cxnSp>
              <p:nvCxnSpPr>
                <p:cNvPr id="28" name="直接连接符 27">
                  <a:extLst>
                    <a:ext uri="{FF2B5EF4-FFF2-40B4-BE49-F238E27FC236}">
                      <a16:creationId xmlns:a16="http://schemas.microsoft.com/office/drawing/2014/main" xmlns="" id="{FC7409B5-E186-4FE6-8AA2-74AAB391A2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186411" y="1028702"/>
                  <a:ext cx="152814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xmlns="" id="{3616FEAB-5128-4D92-A003-73E2E416E7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332434" y="1028702"/>
                  <a:ext cx="0" cy="165397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D8C5AC22-A9A9-4656-AF63-BF018637FDCC}"/>
              </a:ext>
            </a:extLst>
          </p:cNvPr>
          <p:cNvGrpSpPr/>
          <p:nvPr/>
        </p:nvGrpSpPr>
        <p:grpSpPr>
          <a:xfrm>
            <a:off x="1255464" y="2975681"/>
            <a:ext cx="6989596" cy="874409"/>
            <a:chOff x="-673475" y="1041429"/>
            <a:chExt cx="6989596" cy="874409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xmlns="" id="{314DAA73-406B-48BA-AC9F-7F1D9D426A35}"/>
                </a:ext>
              </a:extLst>
            </p:cNvPr>
            <p:cNvSpPr/>
            <p:nvPr/>
          </p:nvSpPr>
          <p:spPr>
            <a:xfrm>
              <a:off x="-673475" y="1070043"/>
              <a:ext cx="6957543" cy="813247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xmlns="" id="{DC171A76-382F-4B51-B054-E717FAEDE4D0}"/>
                </a:ext>
              </a:extLst>
            </p:cNvPr>
            <p:cNvSpPr txBox="1"/>
            <p:nvPr/>
          </p:nvSpPr>
          <p:spPr>
            <a:xfrm>
              <a:off x="-523221" y="1052293"/>
              <a:ext cx="68314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②如果表达式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的值为真或为非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，则计算表达式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的值，表达式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的值即是整个条件表达式的值；</a:t>
              </a: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xmlns="" id="{51416A44-83E2-4669-BD53-38B3B90EDF2C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xmlns="" id="{5086913F-D2C4-441A-ADA9-436A82F3DA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xmlns="" id="{D98F3D0F-562D-47C9-AF61-3D74F8F588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xmlns="" id="{72467E2E-CAE7-4B66-B013-7BF42BB62F8A}"/>
                </a:ext>
              </a:extLst>
            </p:cNvPr>
            <p:cNvGrpSpPr/>
            <p:nvPr/>
          </p:nvGrpSpPr>
          <p:grpSpPr>
            <a:xfrm rot="5400000">
              <a:off x="6149844" y="1756732"/>
              <a:ext cx="152814" cy="165397"/>
              <a:chOff x="6561913" y="1028702"/>
              <a:chExt cx="152814" cy="165397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xmlns="" id="{97C72B8D-3FE0-4A80-B5C2-3F4E2CAB19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619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xmlns="" id="{533FA7A6-8CA3-43DC-B6DA-F880A52905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07936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xmlns="" id="{E50180C7-CB18-43EE-BDA5-F510CC624095}"/>
              </a:ext>
            </a:extLst>
          </p:cNvPr>
          <p:cNvGrpSpPr/>
          <p:nvPr/>
        </p:nvGrpSpPr>
        <p:grpSpPr>
          <a:xfrm>
            <a:off x="1253967" y="1549115"/>
            <a:ext cx="4446654" cy="461665"/>
            <a:chOff x="1224004" y="879182"/>
            <a:chExt cx="4446654" cy="461665"/>
          </a:xfrm>
        </p:grpSpPr>
        <p:sp>
          <p:nvSpPr>
            <p:cNvPr id="53" name="流程图: 手动输入 52">
              <a:extLst>
                <a:ext uri="{FF2B5EF4-FFF2-40B4-BE49-F238E27FC236}">
                  <a16:creationId xmlns:a16="http://schemas.microsoft.com/office/drawing/2014/main" xmlns="" id="{94DF8356-098A-480D-833D-1A0BF8662490}"/>
                </a:ext>
              </a:extLst>
            </p:cNvPr>
            <p:cNvSpPr/>
            <p:nvPr/>
          </p:nvSpPr>
          <p:spPr>
            <a:xfrm rot="5400000">
              <a:off x="3138205" y="-1016065"/>
              <a:ext cx="436310" cy="4264711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927 h 8927"/>
                <a:gd name="connsiteX1" fmla="*/ 10000 w 10000"/>
                <a:gd name="connsiteY1" fmla="*/ 0 h 8927"/>
                <a:gd name="connsiteX2" fmla="*/ 10000 w 10000"/>
                <a:gd name="connsiteY2" fmla="*/ 8927 h 8927"/>
                <a:gd name="connsiteX3" fmla="*/ 0 w 10000"/>
                <a:gd name="connsiteY3" fmla="*/ 8927 h 8927"/>
                <a:gd name="connsiteX4" fmla="*/ 0 w 10000"/>
                <a:gd name="connsiteY4" fmla="*/ 927 h 8927"/>
                <a:gd name="connsiteX0" fmla="*/ 0 w 10000"/>
                <a:gd name="connsiteY0" fmla="*/ 1025 h 9987"/>
                <a:gd name="connsiteX1" fmla="*/ 10000 w 10000"/>
                <a:gd name="connsiteY1" fmla="*/ 0 h 9987"/>
                <a:gd name="connsiteX2" fmla="*/ 10000 w 10000"/>
                <a:gd name="connsiteY2" fmla="*/ 9987 h 9987"/>
                <a:gd name="connsiteX3" fmla="*/ 0 w 10000"/>
                <a:gd name="connsiteY3" fmla="*/ 9987 h 9987"/>
                <a:gd name="connsiteX4" fmla="*/ 0 w 10000"/>
                <a:gd name="connsiteY4" fmla="*/ 1025 h 9987"/>
                <a:gd name="connsiteX0" fmla="*/ 0 w 10000"/>
                <a:gd name="connsiteY0" fmla="*/ 1026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1026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26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1026"/>
                  </a:lnTo>
                  <a:close/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xmlns="" id="{3DB63CCA-6724-4432-9DCE-78592BA611EB}"/>
                </a:ext>
              </a:extLst>
            </p:cNvPr>
            <p:cNvSpPr txBox="1"/>
            <p:nvPr/>
          </p:nvSpPr>
          <p:spPr>
            <a:xfrm>
              <a:off x="1469276" y="879182"/>
              <a:ext cx="420138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条件运算符的求值顺序为：</a:t>
              </a: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xmlns="" id="{E0DE2350-6A8F-417E-907F-FCA64D62F14E}"/>
              </a:ext>
            </a:extLst>
          </p:cNvPr>
          <p:cNvGrpSpPr/>
          <p:nvPr/>
        </p:nvGrpSpPr>
        <p:grpSpPr>
          <a:xfrm>
            <a:off x="1255464" y="4154486"/>
            <a:ext cx="6989596" cy="874409"/>
            <a:chOff x="-673475" y="1041429"/>
            <a:chExt cx="6989596" cy="874409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xmlns="" id="{FC57A766-37D2-4013-A2BB-3B4578043939}"/>
                </a:ext>
              </a:extLst>
            </p:cNvPr>
            <p:cNvSpPr/>
            <p:nvPr/>
          </p:nvSpPr>
          <p:spPr>
            <a:xfrm>
              <a:off x="-673475" y="1070043"/>
              <a:ext cx="6957543" cy="813247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xmlns="" id="{AFC4443D-E220-42CD-A849-AE6A8522A66A}"/>
                </a:ext>
              </a:extLst>
            </p:cNvPr>
            <p:cNvSpPr txBox="1"/>
            <p:nvPr/>
          </p:nvSpPr>
          <p:spPr>
            <a:xfrm>
              <a:off x="-523221" y="1052293"/>
              <a:ext cx="68314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③如果表达式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的值为假或为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，则计算表达式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的值，表达式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的值即是整个条件表达式的值。</a:t>
              </a: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xmlns="" id="{5A852199-E202-402E-B941-71027FF91708}"/>
                </a:ext>
              </a:extLst>
            </p:cNvPr>
            <p:cNvGrpSpPr/>
            <p:nvPr/>
          </p:nvGrpSpPr>
          <p:grpSpPr>
            <a:xfrm>
              <a:off x="6163307" y="1041429"/>
              <a:ext cx="152814" cy="165397"/>
              <a:chOff x="6181413" y="1023323"/>
              <a:chExt cx="152814" cy="165397"/>
            </a:xfrm>
          </p:grpSpPr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xmlns="" id="{F8750B58-C67E-4B2C-B22F-5B3F2481A4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xmlns="" id="{71AA2B70-9BEC-490A-B6A4-FF092F9A8EC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xmlns="" id="{0C78D2DC-CC02-4DCD-8461-00AEA5E3A86E}"/>
                </a:ext>
              </a:extLst>
            </p:cNvPr>
            <p:cNvGrpSpPr/>
            <p:nvPr/>
          </p:nvGrpSpPr>
          <p:grpSpPr>
            <a:xfrm rot="5400000">
              <a:off x="6149844" y="1756732"/>
              <a:ext cx="152814" cy="165397"/>
              <a:chOff x="6561913" y="1028702"/>
              <a:chExt cx="152814" cy="165397"/>
            </a:xfrm>
          </p:grpSpPr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xmlns="" id="{5C095AC0-DA73-4918-9C7D-07D8D8F3F9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619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xmlns="" id="{55734E2E-D678-4097-B4D1-BC5E7BA362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07936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92540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xmlns="" id="{1CF5272C-61EA-4BA6-82C3-D2C8BC9DBDDA}"/>
              </a:ext>
            </a:extLst>
          </p:cNvPr>
          <p:cNvGrpSpPr/>
          <p:nvPr/>
        </p:nvGrpSpPr>
        <p:grpSpPr>
          <a:xfrm>
            <a:off x="656793" y="1183951"/>
            <a:ext cx="10513272" cy="733471"/>
            <a:chOff x="656793" y="1183951"/>
            <a:chExt cx="10513272" cy="733471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5C8C2877-D49A-413D-8F75-A7CE4F41EF8E}"/>
                </a:ext>
              </a:extLst>
            </p:cNvPr>
            <p:cNvSpPr/>
            <p:nvPr/>
          </p:nvSpPr>
          <p:spPr>
            <a:xfrm>
              <a:off x="749027" y="1230305"/>
              <a:ext cx="10394688" cy="658314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xmlns="" id="{412F7FFA-60BD-437F-8A1E-538A5133F44D}"/>
                </a:ext>
              </a:extLst>
            </p:cNvPr>
            <p:cNvSpPr/>
            <p:nvPr/>
          </p:nvSpPr>
          <p:spPr>
            <a:xfrm rot="5400000">
              <a:off x="1039813" y="891372"/>
              <a:ext cx="726680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15F57B23-EF33-48D4-837C-EC48F08E9583}"/>
                </a:ext>
              </a:extLst>
            </p:cNvPr>
            <p:cNvSpPr txBox="1"/>
            <p:nvPr/>
          </p:nvSpPr>
          <p:spPr>
            <a:xfrm>
              <a:off x="656793" y="1333370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xmlns="" id="{24A16E77-BFB8-4B9F-96F7-EE8A63046BF1}"/>
                </a:ext>
              </a:extLst>
            </p:cNvPr>
            <p:cNvSpPr txBox="1"/>
            <p:nvPr/>
          </p:nvSpPr>
          <p:spPr>
            <a:xfrm>
              <a:off x="2149513" y="1333370"/>
              <a:ext cx="90187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使用条件运算符，求用户输入的两个整数中的较大的数。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xmlns="" id="{55884969-4576-4B5A-B689-E5582AA5F83C}"/>
                </a:ext>
              </a:extLst>
            </p:cNvPr>
            <p:cNvGrpSpPr/>
            <p:nvPr/>
          </p:nvGrpSpPr>
          <p:grpSpPr>
            <a:xfrm>
              <a:off x="11017251" y="1198400"/>
              <a:ext cx="152814" cy="165397"/>
              <a:chOff x="6181413" y="1271322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xmlns="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276701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xmlns="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27132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xmlns="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xmlns="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xmlns="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F08761DE-7445-451D-92EC-63D762673889}"/>
              </a:ext>
            </a:extLst>
          </p:cNvPr>
          <p:cNvSpPr txBox="1"/>
          <p:nvPr/>
        </p:nvSpPr>
        <p:spPr>
          <a:xfrm>
            <a:off x="2785205" y="2158729"/>
            <a:ext cx="6891219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>
              <a:lnSpc>
                <a:spcPct val="110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x, y, max;</a:t>
            </a:r>
          </a:p>
          <a:p>
            <a:pPr>
              <a:lnSpc>
                <a:spcPct val="110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"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请输入两个整数：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 &lt;&lt; 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&gt;&gt; x &gt;&gt; y;</a:t>
            </a:r>
          </a:p>
          <a:p>
            <a:pPr>
              <a:lnSpc>
                <a:spcPct val="110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max = x &gt; y ? x : y;		</a:t>
            </a:r>
          </a:p>
          <a:p>
            <a:pPr>
              <a:lnSpc>
                <a:spcPct val="110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"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较大的整数是：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";</a:t>
            </a:r>
          </a:p>
          <a:p>
            <a:pPr>
              <a:lnSpc>
                <a:spcPct val="110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&lt;&lt; max &lt;&lt; </a:t>
            </a:r>
            <a:r>
              <a:rPr lang="en-US" altLang="zh-CN" sz="2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lnSpc>
                <a:spcPct val="110000"/>
              </a:lnSpc>
            </a:pP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xmlns="" id="{F9E15E2A-3547-4A88-94EF-57D1BE475F30}"/>
              </a:ext>
            </a:extLst>
          </p:cNvPr>
          <p:cNvGrpSpPr/>
          <p:nvPr/>
        </p:nvGrpSpPr>
        <p:grpSpPr>
          <a:xfrm rot="10800000" flipH="1">
            <a:off x="2129943" y="2040673"/>
            <a:ext cx="7785582" cy="4293220"/>
            <a:chOff x="850264" y="1121064"/>
            <a:chExt cx="11341335" cy="5441919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xmlns="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4"/>
              <a:ext cx="11341335" cy="5441919"/>
              <a:chOff x="850264" y="1121064"/>
              <a:chExt cx="11341335" cy="5441919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xmlns="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4"/>
                <a:ext cx="11341335" cy="5441919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xmlns="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xmlns="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xmlns="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xmlns="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xmlns="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xmlns="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xmlns="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6655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99363" y="2362717"/>
            <a:ext cx="88448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50000"/>
              </a:lnSpc>
              <a:buClr>
                <a:srgbClr val="7030A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可以通过使用逗号运算符将多个表达式连接在一起，用逗号运算符将多个表达式连接在一起的逗号表达式的形式为：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0282"/>
            <a:ext cx="2724065" cy="461665"/>
            <a:chOff x="515938" y="1090282"/>
            <a:chExt cx="2724065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1091922" y="1090282"/>
              <a:ext cx="21480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逗号运算符</a:t>
              </a: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xmlns="" id="{9FE7524B-D84E-4728-85D5-17F74C3BFB14}"/>
              </a:ext>
            </a:extLst>
          </p:cNvPr>
          <p:cNvGrpSpPr/>
          <p:nvPr/>
        </p:nvGrpSpPr>
        <p:grpSpPr>
          <a:xfrm>
            <a:off x="1491334" y="2092569"/>
            <a:ext cx="9260870" cy="3388347"/>
            <a:chOff x="1429053" y="1705708"/>
            <a:chExt cx="9260870" cy="3388347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xmlns="" id="{B6438A76-F3E3-4A0C-BD3B-85F002A1E84F}"/>
                </a:ext>
              </a:extLst>
            </p:cNvPr>
            <p:cNvSpPr/>
            <p:nvPr/>
          </p:nvSpPr>
          <p:spPr>
            <a:xfrm>
              <a:off x="1429053" y="1705708"/>
              <a:ext cx="9260870" cy="331509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xmlns="" id="{0C2E2820-CCDB-4618-8807-76C1BF73A04F}"/>
                </a:ext>
              </a:extLst>
            </p:cNvPr>
            <p:cNvGrpSpPr/>
            <p:nvPr/>
          </p:nvGrpSpPr>
          <p:grpSpPr>
            <a:xfrm>
              <a:off x="9142982" y="4898202"/>
              <a:ext cx="1079977" cy="195853"/>
              <a:chOff x="8340665" y="2294987"/>
              <a:chExt cx="1079977" cy="200886"/>
            </a:xfrm>
          </p:grpSpPr>
          <p:sp>
            <p:nvSpPr>
              <p:cNvPr id="34" name="平行四边形 33">
                <a:extLst>
                  <a:ext uri="{FF2B5EF4-FFF2-40B4-BE49-F238E27FC236}">
                    <a16:creationId xmlns:a16="http://schemas.microsoft.com/office/drawing/2014/main" xmlns="" id="{D749E989-F96F-408E-B6F3-3EE5BDE9BCFC}"/>
                  </a:ext>
                </a:extLst>
              </p:cNvPr>
              <p:cNvSpPr/>
              <p:nvPr/>
            </p:nvSpPr>
            <p:spPr>
              <a:xfrm rot="10800000">
                <a:off x="8340665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5" name="平行四边形 34">
                <a:extLst>
                  <a:ext uri="{FF2B5EF4-FFF2-40B4-BE49-F238E27FC236}">
                    <a16:creationId xmlns:a16="http://schemas.microsoft.com/office/drawing/2014/main" xmlns="" id="{B0019904-A6A8-43ED-AB17-BEF481AD7ACD}"/>
                  </a:ext>
                </a:extLst>
              </p:cNvPr>
              <p:cNvSpPr/>
              <p:nvPr/>
            </p:nvSpPr>
            <p:spPr>
              <a:xfrm rot="10800000">
                <a:off x="8669756" y="2294987"/>
                <a:ext cx="412443" cy="200886"/>
              </a:xfrm>
              <a:prstGeom prst="parallelogram">
                <a:avLst>
                  <a:gd name="adj" fmla="val 8780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36" name="平行四边形 35">
                <a:extLst>
                  <a:ext uri="{FF2B5EF4-FFF2-40B4-BE49-F238E27FC236}">
                    <a16:creationId xmlns:a16="http://schemas.microsoft.com/office/drawing/2014/main" xmlns="" id="{C1916E8A-32D8-4A2B-81CA-01153EF03894}"/>
                  </a:ext>
                </a:extLst>
              </p:cNvPr>
              <p:cNvSpPr/>
              <p:nvPr/>
            </p:nvSpPr>
            <p:spPr>
              <a:xfrm rot="10800000">
                <a:off x="9008198" y="2294987"/>
                <a:ext cx="412444" cy="200886"/>
              </a:xfrm>
              <a:prstGeom prst="parallelogram">
                <a:avLst>
                  <a:gd name="adj" fmla="val 87809"/>
                </a:avLst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solidFill>
                    <a:srgbClr val="6AE7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66EC88B2-54B8-4584-9ECC-93EAA5236B9E}"/>
              </a:ext>
            </a:extLst>
          </p:cNvPr>
          <p:cNvGrpSpPr/>
          <p:nvPr/>
        </p:nvGrpSpPr>
        <p:grpSpPr>
          <a:xfrm>
            <a:off x="2251848" y="4358427"/>
            <a:ext cx="7988222" cy="576802"/>
            <a:chOff x="2251848" y="4358427"/>
            <a:chExt cx="7988222" cy="576802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xmlns="" id="{59D20323-440F-4635-99C9-622FC7303A15}"/>
                </a:ext>
              </a:extLst>
            </p:cNvPr>
            <p:cNvGrpSpPr/>
            <p:nvPr/>
          </p:nvGrpSpPr>
          <p:grpSpPr>
            <a:xfrm>
              <a:off x="2251848" y="4389798"/>
              <a:ext cx="2314370" cy="545431"/>
              <a:chOff x="4857604" y="4347411"/>
              <a:chExt cx="2314370" cy="545431"/>
            </a:xfrm>
          </p:grpSpPr>
          <p:sp>
            <p:nvSpPr>
              <p:cNvPr id="22" name="平行四边形 21">
                <a:extLst>
                  <a:ext uri="{FF2B5EF4-FFF2-40B4-BE49-F238E27FC236}">
                    <a16:creationId xmlns:a16="http://schemas.microsoft.com/office/drawing/2014/main" xmlns="" id="{5FCB202E-27CB-465B-8E8E-C89FEE9A64F2}"/>
                  </a:ext>
                </a:extLst>
              </p:cNvPr>
              <p:cNvSpPr/>
              <p:nvPr/>
            </p:nvSpPr>
            <p:spPr>
              <a:xfrm>
                <a:off x="4857604" y="4347411"/>
                <a:ext cx="2265091" cy="545431"/>
              </a:xfrm>
              <a:prstGeom prst="parallelogram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xmlns="" id="{CF456707-3602-487F-B861-8BD7F87D5474}"/>
                  </a:ext>
                </a:extLst>
              </p:cNvPr>
              <p:cNvSpPr txBox="1"/>
              <p:nvPr/>
            </p:nvSpPr>
            <p:spPr>
              <a:xfrm>
                <a:off x="5223875" y="4389293"/>
                <a:ext cx="194809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&lt;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表达式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1&gt; 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xmlns="" id="{4E7E0C84-9823-41BF-9CE3-C4BEAE7A7F60}"/>
                </a:ext>
              </a:extLst>
            </p:cNvPr>
            <p:cNvGrpSpPr/>
            <p:nvPr/>
          </p:nvGrpSpPr>
          <p:grpSpPr>
            <a:xfrm>
              <a:off x="4752698" y="4389798"/>
              <a:ext cx="2314370" cy="545431"/>
              <a:chOff x="4857604" y="4347411"/>
              <a:chExt cx="2314370" cy="545431"/>
            </a:xfrm>
          </p:grpSpPr>
          <p:sp>
            <p:nvSpPr>
              <p:cNvPr id="25" name="平行四边形 24">
                <a:extLst>
                  <a:ext uri="{FF2B5EF4-FFF2-40B4-BE49-F238E27FC236}">
                    <a16:creationId xmlns:a16="http://schemas.microsoft.com/office/drawing/2014/main" xmlns="" id="{0E5F0067-15ED-4C2C-83DE-CDC880CABC30}"/>
                  </a:ext>
                </a:extLst>
              </p:cNvPr>
              <p:cNvSpPr/>
              <p:nvPr/>
            </p:nvSpPr>
            <p:spPr>
              <a:xfrm>
                <a:off x="4857604" y="4347411"/>
                <a:ext cx="2265091" cy="545431"/>
              </a:xfrm>
              <a:prstGeom prst="parallelogram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xmlns="" id="{794FE577-6AB1-4E36-9B78-DDFF43F26844}"/>
                  </a:ext>
                </a:extLst>
              </p:cNvPr>
              <p:cNvSpPr txBox="1"/>
              <p:nvPr/>
            </p:nvSpPr>
            <p:spPr>
              <a:xfrm>
                <a:off x="5223875" y="4389293"/>
                <a:ext cx="194809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&lt;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表达式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2&gt; 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xmlns="" id="{D6DE4E08-D43D-4099-87A6-E0212183AE39}"/>
                </a:ext>
              </a:extLst>
            </p:cNvPr>
            <p:cNvGrpSpPr/>
            <p:nvPr/>
          </p:nvGrpSpPr>
          <p:grpSpPr>
            <a:xfrm>
              <a:off x="7925700" y="4389798"/>
              <a:ext cx="2314370" cy="545431"/>
              <a:chOff x="4857604" y="4347411"/>
              <a:chExt cx="2314370" cy="545431"/>
            </a:xfrm>
          </p:grpSpPr>
          <p:sp>
            <p:nvSpPr>
              <p:cNvPr id="28" name="平行四边形 27">
                <a:extLst>
                  <a:ext uri="{FF2B5EF4-FFF2-40B4-BE49-F238E27FC236}">
                    <a16:creationId xmlns:a16="http://schemas.microsoft.com/office/drawing/2014/main" xmlns="" id="{3B47D0A2-D3D6-4AE9-AF8F-41FA24F5AEDF}"/>
                  </a:ext>
                </a:extLst>
              </p:cNvPr>
              <p:cNvSpPr/>
              <p:nvPr/>
            </p:nvSpPr>
            <p:spPr>
              <a:xfrm>
                <a:off x="4857604" y="4347411"/>
                <a:ext cx="2265091" cy="545431"/>
              </a:xfrm>
              <a:prstGeom prst="parallelogram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xmlns="" id="{A1896ABE-4C9F-4BBB-91BC-1245E00DEEF0}"/>
                  </a:ext>
                </a:extLst>
              </p:cNvPr>
              <p:cNvSpPr txBox="1"/>
              <p:nvPr/>
            </p:nvSpPr>
            <p:spPr>
              <a:xfrm>
                <a:off x="5223875" y="4389293"/>
                <a:ext cx="1948099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&lt;</a:t>
                </a: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表达式</a:t>
                </a:r>
                <a:r>
                  <a:rPr lang="en-US" altLang="zh-CN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3&gt; </a:t>
                </a:r>
                <a:endPara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xmlns="" id="{27CD3481-30FA-4FAC-B91D-778382BD50DA}"/>
                </a:ext>
              </a:extLst>
            </p:cNvPr>
            <p:cNvSpPr txBox="1"/>
            <p:nvPr/>
          </p:nvSpPr>
          <p:spPr>
            <a:xfrm>
              <a:off x="4405727" y="4431680"/>
              <a:ext cx="402215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xmlns="" id="{C212D0E6-D323-46C8-9D4E-C22B8B259E91}"/>
                </a:ext>
              </a:extLst>
            </p:cNvPr>
            <p:cNvSpPr txBox="1"/>
            <p:nvPr/>
          </p:nvSpPr>
          <p:spPr>
            <a:xfrm>
              <a:off x="6862976" y="4431680"/>
              <a:ext cx="402215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xmlns="" id="{EF77CCE6-9B2E-4ECD-BFDB-A6E77BB265B5}"/>
                </a:ext>
              </a:extLst>
            </p:cNvPr>
            <p:cNvSpPr txBox="1"/>
            <p:nvPr/>
          </p:nvSpPr>
          <p:spPr>
            <a:xfrm>
              <a:off x="7505771" y="4431680"/>
              <a:ext cx="402215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xmlns="" id="{883C08A4-93FA-442C-95D4-2B3D2339F61B}"/>
                </a:ext>
              </a:extLst>
            </p:cNvPr>
            <p:cNvSpPr txBox="1"/>
            <p:nvPr/>
          </p:nvSpPr>
          <p:spPr>
            <a:xfrm>
              <a:off x="7163179" y="4358427"/>
              <a:ext cx="402215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… </a:t>
              </a: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500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FillBlank"/>
  <p:tag name="PROBLEMBLANKKEYWORD" val="填空"/>
  <p:tag name="PROBLEMSCORE" val="1.0"/>
  <p:tag name="PROBLEMBLANK" val="[{&quot;Num&quot;:1,&quot;Score&quot;:1.0,&quot;Answers&quot;:[&quot;&quot;],&quot;CaseSensitive&quot;:false,&quot;FuzzyMatch&quot;:false}]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FillBlank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3" val="PRODUCTVERSIONTIP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Warnin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FillBlank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891</Words>
  <Application>Microsoft Office PowerPoint</Application>
  <PresentationFormat>Custom</PresentationFormat>
  <Paragraphs>92</Paragraphs>
  <Slides>14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56</cp:revision>
  <dcterms:created xsi:type="dcterms:W3CDTF">2018-07-20T07:37:48Z</dcterms:created>
  <dcterms:modified xsi:type="dcterms:W3CDTF">2019-10-14T08:52:10Z</dcterms:modified>
</cp:coreProperties>
</file>

<file path=docProps/thumbnail.jpeg>
</file>